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diagrams/data1.xml" ContentType="application/vnd.openxmlformats-officedocument.drawingml.diagramData+xml"/>
  <Override PartName="/ppt/diagrams/data2.xml" ContentType="application/vnd.openxmlformats-officedocument.drawingml.diagramData+xml"/>
  <Override PartName="/ppt/slideMasters/slideMaster1.xml" ContentType="application/vnd.openxmlformats-officedocument.presentationml.slideMaster+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quickStyle2.xml" ContentType="application/vnd.openxmlformats-officedocument.drawingml.diagramStyle+xml"/>
  <Override PartName="/ppt/diagrams/layout2.xml" ContentType="application/vnd.openxmlformats-officedocument.drawingml.diagramLayout+xml"/>
  <Override PartName="/ppt/diagrams/colors2.xml" ContentType="application/vnd.openxmlformats-officedocument.drawingml.diagramColors+xml"/>
  <Override PartName="/ppt/diagrams/drawing2.xml" ContentType="application/vnd.ms-office.drawingml.diagramDrawing+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ppt/revisionInfo.xml" ContentType="application/vnd.ms-powerpoint.revisioninfo+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50" r:id="rId1"/>
  </p:sldMasterIdLst>
  <p:notesMasterIdLst>
    <p:notesMasterId r:id="rId94"/>
  </p:notesMasterIdLst>
  <p:handoutMasterIdLst>
    <p:handoutMasterId r:id="rId95"/>
  </p:handoutMasterIdLst>
  <p:sldIdLst>
    <p:sldId id="277" r:id="rId2"/>
    <p:sldId id="270" r:id="rId3"/>
    <p:sldId id="327" r:id="rId4"/>
    <p:sldId id="321" r:id="rId5"/>
    <p:sldId id="292" r:id="rId6"/>
    <p:sldId id="293" r:id="rId7"/>
    <p:sldId id="294" r:id="rId8"/>
    <p:sldId id="343" r:id="rId9"/>
    <p:sldId id="264" r:id="rId10"/>
    <p:sldId id="316" r:id="rId11"/>
    <p:sldId id="279" r:id="rId12"/>
    <p:sldId id="317" r:id="rId13"/>
    <p:sldId id="334" r:id="rId14"/>
    <p:sldId id="274" r:id="rId15"/>
    <p:sldId id="285" r:id="rId16"/>
    <p:sldId id="323" r:id="rId17"/>
    <p:sldId id="364" r:id="rId18"/>
    <p:sldId id="335" r:id="rId19"/>
    <p:sldId id="336" r:id="rId20"/>
    <p:sldId id="337" r:id="rId21"/>
    <p:sldId id="338" r:id="rId22"/>
    <p:sldId id="340" r:id="rId23"/>
    <p:sldId id="339" r:id="rId24"/>
    <p:sldId id="373" r:id="rId25"/>
    <p:sldId id="374" r:id="rId26"/>
    <p:sldId id="376" r:id="rId27"/>
    <p:sldId id="341" r:id="rId28"/>
    <p:sldId id="320" r:id="rId29"/>
    <p:sldId id="319" r:id="rId30"/>
    <p:sldId id="342" r:id="rId31"/>
    <p:sldId id="295" r:id="rId32"/>
    <p:sldId id="372" r:id="rId33"/>
    <p:sldId id="288" r:id="rId34"/>
    <p:sldId id="322" r:id="rId35"/>
    <p:sldId id="354" r:id="rId36"/>
    <p:sldId id="289" r:id="rId37"/>
    <p:sldId id="318" r:id="rId38"/>
    <p:sldId id="375" r:id="rId39"/>
    <p:sldId id="290" r:id="rId40"/>
    <p:sldId id="315" r:id="rId41"/>
    <p:sldId id="313" r:id="rId42"/>
    <p:sldId id="314" r:id="rId43"/>
    <p:sldId id="324" r:id="rId44"/>
    <p:sldId id="325" r:id="rId45"/>
    <p:sldId id="326" r:id="rId46"/>
    <p:sldId id="379" r:id="rId47"/>
    <p:sldId id="355" r:id="rId48"/>
    <p:sldId id="377" r:id="rId49"/>
    <p:sldId id="380" r:id="rId50"/>
    <p:sldId id="284" r:id="rId51"/>
    <p:sldId id="360" r:id="rId52"/>
    <p:sldId id="297" r:id="rId53"/>
    <p:sldId id="331" r:id="rId54"/>
    <p:sldId id="298" r:id="rId55"/>
    <p:sldId id="299" r:id="rId56"/>
    <p:sldId id="330" r:id="rId57"/>
    <p:sldId id="328" r:id="rId58"/>
    <p:sldId id="371" r:id="rId59"/>
    <p:sldId id="329" r:id="rId60"/>
    <p:sldId id="332" r:id="rId61"/>
    <p:sldId id="361" r:id="rId62"/>
    <p:sldId id="365" r:id="rId63"/>
    <p:sldId id="381" r:id="rId64"/>
    <p:sldId id="358" r:id="rId65"/>
    <p:sldId id="362" r:id="rId66"/>
    <p:sldId id="363" r:id="rId67"/>
    <p:sldId id="356" r:id="rId68"/>
    <p:sldId id="357" r:id="rId69"/>
    <p:sldId id="367" r:id="rId70"/>
    <p:sldId id="366" r:id="rId71"/>
    <p:sldId id="368" r:id="rId72"/>
    <p:sldId id="369" r:id="rId73"/>
    <p:sldId id="370" r:id="rId74"/>
    <p:sldId id="301" r:id="rId75"/>
    <p:sldId id="302" r:id="rId76"/>
    <p:sldId id="344" r:id="rId77"/>
    <p:sldId id="303" r:id="rId78"/>
    <p:sldId id="345" r:id="rId79"/>
    <p:sldId id="346" r:id="rId80"/>
    <p:sldId id="304" r:id="rId81"/>
    <p:sldId id="305" r:id="rId82"/>
    <p:sldId id="308" r:id="rId83"/>
    <p:sldId id="309" r:id="rId84"/>
    <p:sldId id="347" r:id="rId85"/>
    <p:sldId id="349" r:id="rId86"/>
    <p:sldId id="350" r:id="rId87"/>
    <p:sldId id="351" r:id="rId88"/>
    <p:sldId id="348" r:id="rId89"/>
    <p:sldId id="310" r:id="rId90"/>
    <p:sldId id="307" r:id="rId91"/>
    <p:sldId id="333" r:id="rId92"/>
    <p:sldId id="359" r:id="rId9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07381E-5ADD-48F7-8BC9-D01D8A4F5BC9}" v="2209" dt="2025-04-08T20:15:04.827"/>
    <p1510:client id="{25FC04EE-A63D-0423-5456-79B8B464F8CB}" v="1036" dt="2025-04-08T22:15:18.911"/>
    <p1510:client id="{5E20E074-137B-65CD-8E4F-40E74DAEE0DF}" v="350" dt="2025-04-08T11:00:54.216"/>
    <p1510:client id="{725DE01B-6E63-8D3A-5B5D-F338DCCFEA8E}" v="31" dt="2025-04-08T17:29:25.561"/>
    <p1510:client id="{774F0C2C-D46F-8C19-917F-15D00D9E2725}" v="114" dt="2025-04-09T03:07:27.141"/>
    <p1510:client id="{9D96AB35-BD25-26D5-AE48-BF8AFFE73E23}" v="1" dt="2025-04-09T05:04:58.591"/>
    <p1510:client id="{9DB60368-12C2-A69F-B075-8D091FA86A01}" v="269" dt="2025-04-09T02:42:36.289"/>
    <p1510:client id="{B958D72A-FDF2-DAB2-99C8-82ED654588D0}" v="22" dt="2025-04-08T15:20:45.041"/>
    <p1510:client id="{C3545947-D56A-5327-F6E9-9C6C34E99678}" v="137" dt="2025-04-08T17:55:25.806"/>
    <p1510:client id="{D54C5A30-EF55-0710-9837-7C4EDA8C8D6A}" v="110" dt="2025-04-09T02:47:07.851"/>
    <p1510:client id="{ED23689F-A217-F241-6FC4-0A9E61B22989}" v="36" dt="2025-04-09T02:37:23.0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821" y="72"/>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customXml" Target="../customXml/item2.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customXml" Target="../customXml/item3.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ableStyles" Target="tableStyles.xml"/><Relationship Id="rId101"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76AE6D-672C-4168-9F46-26C70C7F10C7}"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ABE2085A-0305-4D37-82B5-8A26F6DC058A}">
      <dgm:prSet/>
      <dgm:spPr/>
      <dgm:t>
        <a:bodyPr/>
        <a:lstStyle/>
        <a:p>
          <a:pPr>
            <a:lnSpc>
              <a:spcPct val="100000"/>
            </a:lnSpc>
            <a:defRPr cap="all"/>
          </a:pPr>
          <a:r>
            <a:rPr lang="en-US"/>
            <a:t>System Architecture</a:t>
          </a:r>
        </a:p>
      </dgm:t>
    </dgm:pt>
    <dgm:pt modelId="{7C5118DA-BE01-4F3B-96BD-CCC1AF694D9C}" type="parTrans" cxnId="{9C94BD9C-FD91-4050-A8C1-0FEA0CE03A81}">
      <dgm:prSet/>
      <dgm:spPr/>
      <dgm:t>
        <a:bodyPr/>
        <a:lstStyle/>
        <a:p>
          <a:endParaRPr lang="en-US"/>
        </a:p>
      </dgm:t>
    </dgm:pt>
    <dgm:pt modelId="{2A75D5AA-E76C-4817-9A0F-9CFA395E25E5}" type="sibTrans" cxnId="{9C94BD9C-FD91-4050-A8C1-0FEA0CE03A81}">
      <dgm:prSet/>
      <dgm:spPr/>
      <dgm:t>
        <a:bodyPr/>
        <a:lstStyle/>
        <a:p>
          <a:endParaRPr lang="en-US"/>
        </a:p>
      </dgm:t>
    </dgm:pt>
    <dgm:pt modelId="{994D736D-B832-42F9-A841-C68D1F68906D}">
      <dgm:prSet/>
      <dgm:spPr/>
      <dgm:t>
        <a:bodyPr/>
        <a:lstStyle/>
        <a:p>
          <a:pPr>
            <a:lnSpc>
              <a:spcPct val="100000"/>
            </a:lnSpc>
            <a:defRPr cap="all"/>
          </a:pPr>
          <a:r>
            <a:rPr lang="en-US"/>
            <a:t>Tools and Technologies</a:t>
          </a:r>
        </a:p>
      </dgm:t>
    </dgm:pt>
    <dgm:pt modelId="{7ADCA5D8-99D8-43D5-BCEB-CA7F4D4397C2}" type="parTrans" cxnId="{0A6F04D9-87FE-47E4-B95E-8AF71BABA9C3}">
      <dgm:prSet/>
      <dgm:spPr/>
      <dgm:t>
        <a:bodyPr/>
        <a:lstStyle/>
        <a:p>
          <a:endParaRPr lang="en-US"/>
        </a:p>
      </dgm:t>
    </dgm:pt>
    <dgm:pt modelId="{8CA79398-FD26-4618-890A-C36697EE1A20}" type="sibTrans" cxnId="{0A6F04D9-87FE-47E4-B95E-8AF71BABA9C3}">
      <dgm:prSet/>
      <dgm:spPr/>
      <dgm:t>
        <a:bodyPr/>
        <a:lstStyle/>
        <a:p>
          <a:endParaRPr lang="en-US"/>
        </a:p>
      </dgm:t>
    </dgm:pt>
    <dgm:pt modelId="{8E2C158E-79E3-4F19-9ACC-E6ECA8BA64E8}">
      <dgm:prSet/>
      <dgm:spPr/>
      <dgm:t>
        <a:bodyPr/>
        <a:lstStyle/>
        <a:p>
          <a:pPr>
            <a:lnSpc>
              <a:spcPct val="100000"/>
            </a:lnSpc>
            <a:defRPr cap="all"/>
          </a:pPr>
          <a:r>
            <a:rPr lang="en-US"/>
            <a:t>Requirements</a:t>
          </a:r>
        </a:p>
      </dgm:t>
    </dgm:pt>
    <dgm:pt modelId="{AD32DF33-FB44-44D3-A99F-6F9F476C65A6}" type="parTrans" cxnId="{229A4E3C-A951-4365-95F3-AC00102F3557}">
      <dgm:prSet/>
      <dgm:spPr/>
      <dgm:t>
        <a:bodyPr/>
        <a:lstStyle/>
        <a:p>
          <a:endParaRPr lang="en-US"/>
        </a:p>
      </dgm:t>
    </dgm:pt>
    <dgm:pt modelId="{CF5AEBB4-EE9D-4AA9-83D0-399F8ABBE16D}" type="sibTrans" cxnId="{229A4E3C-A951-4365-95F3-AC00102F3557}">
      <dgm:prSet/>
      <dgm:spPr/>
      <dgm:t>
        <a:bodyPr/>
        <a:lstStyle/>
        <a:p>
          <a:endParaRPr lang="en-US"/>
        </a:p>
      </dgm:t>
    </dgm:pt>
    <dgm:pt modelId="{12F376F6-E367-44F6-9EB4-2EAFE8576F5D}" type="pres">
      <dgm:prSet presAssocID="{F476AE6D-672C-4168-9F46-26C70C7F10C7}" presName="root" presStyleCnt="0">
        <dgm:presLayoutVars>
          <dgm:dir/>
          <dgm:resizeHandles val="exact"/>
        </dgm:presLayoutVars>
      </dgm:prSet>
      <dgm:spPr/>
    </dgm:pt>
    <dgm:pt modelId="{39634123-E0A3-4896-80B6-798A0956E05D}" type="pres">
      <dgm:prSet presAssocID="{ABE2085A-0305-4D37-82B5-8A26F6DC058A}" presName="compNode" presStyleCnt="0"/>
      <dgm:spPr/>
    </dgm:pt>
    <dgm:pt modelId="{F00FDB5E-7BDA-4880-8D9C-2DD9CEEF8A56}" type="pres">
      <dgm:prSet presAssocID="{ABE2085A-0305-4D37-82B5-8A26F6DC058A}" presName="iconBgRect" presStyleLbl="bgShp" presStyleIdx="0" presStyleCnt="3"/>
      <dgm:spPr/>
    </dgm:pt>
    <dgm:pt modelId="{834E82AE-ABE1-4D2C-A2FD-D47B282054C5}" type="pres">
      <dgm:prSet presAssocID="{ABE2085A-0305-4D37-82B5-8A26F6DC058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5F1555BB-9D4C-430A-8F7C-D85D3DE620B6}" type="pres">
      <dgm:prSet presAssocID="{ABE2085A-0305-4D37-82B5-8A26F6DC058A}" presName="spaceRect" presStyleCnt="0"/>
      <dgm:spPr/>
    </dgm:pt>
    <dgm:pt modelId="{49AB0BF6-A922-4F28-AE29-9BD62DFEBDF6}" type="pres">
      <dgm:prSet presAssocID="{ABE2085A-0305-4D37-82B5-8A26F6DC058A}" presName="textRect" presStyleLbl="revTx" presStyleIdx="0" presStyleCnt="3">
        <dgm:presLayoutVars>
          <dgm:chMax val="1"/>
          <dgm:chPref val="1"/>
        </dgm:presLayoutVars>
      </dgm:prSet>
      <dgm:spPr/>
    </dgm:pt>
    <dgm:pt modelId="{02B232DA-3231-4EF4-91FA-51F7641D068B}" type="pres">
      <dgm:prSet presAssocID="{2A75D5AA-E76C-4817-9A0F-9CFA395E25E5}" presName="sibTrans" presStyleCnt="0"/>
      <dgm:spPr/>
    </dgm:pt>
    <dgm:pt modelId="{A430FBCD-695B-4052-874E-EC41F11D3181}" type="pres">
      <dgm:prSet presAssocID="{994D736D-B832-42F9-A841-C68D1F68906D}" presName="compNode" presStyleCnt="0"/>
      <dgm:spPr/>
    </dgm:pt>
    <dgm:pt modelId="{537C1FB6-275C-406C-A0AD-78CEDB179836}" type="pres">
      <dgm:prSet presAssocID="{994D736D-B832-42F9-A841-C68D1F68906D}" presName="iconBgRect" presStyleLbl="bgShp" presStyleIdx="1" presStyleCnt="3"/>
      <dgm:spPr/>
    </dgm:pt>
    <dgm:pt modelId="{87D6E647-FD30-49D4-97B7-C7EF700C42D3}" type="pres">
      <dgm:prSet presAssocID="{994D736D-B832-42F9-A841-C68D1F68906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ools"/>
        </a:ext>
      </dgm:extLst>
    </dgm:pt>
    <dgm:pt modelId="{6152B2F9-26CD-4C2A-BDD1-B2D6D0858757}" type="pres">
      <dgm:prSet presAssocID="{994D736D-B832-42F9-A841-C68D1F68906D}" presName="spaceRect" presStyleCnt="0"/>
      <dgm:spPr/>
    </dgm:pt>
    <dgm:pt modelId="{096273D9-B9A9-4464-B4C1-A0F82EA7FBB4}" type="pres">
      <dgm:prSet presAssocID="{994D736D-B832-42F9-A841-C68D1F68906D}" presName="textRect" presStyleLbl="revTx" presStyleIdx="1" presStyleCnt="3">
        <dgm:presLayoutVars>
          <dgm:chMax val="1"/>
          <dgm:chPref val="1"/>
        </dgm:presLayoutVars>
      </dgm:prSet>
      <dgm:spPr/>
    </dgm:pt>
    <dgm:pt modelId="{9D88ACFF-7FA4-472D-9160-A553071E0BCD}" type="pres">
      <dgm:prSet presAssocID="{8CA79398-FD26-4618-890A-C36697EE1A20}" presName="sibTrans" presStyleCnt="0"/>
      <dgm:spPr/>
    </dgm:pt>
    <dgm:pt modelId="{F00B0BFF-163F-43E0-B9E8-29BF667C2A2B}" type="pres">
      <dgm:prSet presAssocID="{8E2C158E-79E3-4F19-9ACC-E6ECA8BA64E8}" presName="compNode" presStyleCnt="0"/>
      <dgm:spPr/>
    </dgm:pt>
    <dgm:pt modelId="{AE943DE6-4955-40D7-BBE5-5AAEAF2FF508}" type="pres">
      <dgm:prSet presAssocID="{8E2C158E-79E3-4F19-9ACC-E6ECA8BA64E8}" presName="iconBgRect" presStyleLbl="bgShp" presStyleIdx="2" presStyleCnt="3"/>
      <dgm:spPr/>
    </dgm:pt>
    <dgm:pt modelId="{5D8A89A9-C4DD-446B-86BA-78236FA84F86}" type="pres">
      <dgm:prSet presAssocID="{8E2C158E-79E3-4F19-9ACC-E6ECA8BA64E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92437B4C-DB40-41A4-8469-FDF7B3FA8F27}" type="pres">
      <dgm:prSet presAssocID="{8E2C158E-79E3-4F19-9ACC-E6ECA8BA64E8}" presName="spaceRect" presStyleCnt="0"/>
      <dgm:spPr/>
    </dgm:pt>
    <dgm:pt modelId="{C8C9BB2C-63F8-4E9C-BFB9-77D1FABF41B3}" type="pres">
      <dgm:prSet presAssocID="{8E2C158E-79E3-4F19-9ACC-E6ECA8BA64E8}" presName="textRect" presStyleLbl="revTx" presStyleIdx="2" presStyleCnt="3">
        <dgm:presLayoutVars>
          <dgm:chMax val="1"/>
          <dgm:chPref val="1"/>
        </dgm:presLayoutVars>
      </dgm:prSet>
      <dgm:spPr/>
    </dgm:pt>
  </dgm:ptLst>
  <dgm:cxnLst>
    <dgm:cxn modelId="{70DE3930-2734-402F-9CB0-93E071B26E51}" type="presOf" srcId="{ABE2085A-0305-4D37-82B5-8A26F6DC058A}" destId="{49AB0BF6-A922-4F28-AE29-9BD62DFEBDF6}" srcOrd="0" destOrd="0" presId="urn:microsoft.com/office/officeart/2018/5/layout/IconCircleLabelList"/>
    <dgm:cxn modelId="{229A4E3C-A951-4365-95F3-AC00102F3557}" srcId="{F476AE6D-672C-4168-9F46-26C70C7F10C7}" destId="{8E2C158E-79E3-4F19-9ACC-E6ECA8BA64E8}" srcOrd="2" destOrd="0" parTransId="{AD32DF33-FB44-44D3-A99F-6F9F476C65A6}" sibTransId="{CF5AEBB4-EE9D-4AA9-83D0-399F8ABBE16D}"/>
    <dgm:cxn modelId="{06838454-2307-4975-8973-00706537EFA3}" type="presOf" srcId="{8E2C158E-79E3-4F19-9ACC-E6ECA8BA64E8}" destId="{C8C9BB2C-63F8-4E9C-BFB9-77D1FABF41B3}" srcOrd="0" destOrd="0" presId="urn:microsoft.com/office/officeart/2018/5/layout/IconCircleLabelList"/>
    <dgm:cxn modelId="{9C94BD9C-FD91-4050-A8C1-0FEA0CE03A81}" srcId="{F476AE6D-672C-4168-9F46-26C70C7F10C7}" destId="{ABE2085A-0305-4D37-82B5-8A26F6DC058A}" srcOrd="0" destOrd="0" parTransId="{7C5118DA-BE01-4F3B-96BD-CCC1AF694D9C}" sibTransId="{2A75D5AA-E76C-4817-9A0F-9CFA395E25E5}"/>
    <dgm:cxn modelId="{AD6ECEC6-55F6-456D-BD2E-0F59882CBFEE}" type="presOf" srcId="{F476AE6D-672C-4168-9F46-26C70C7F10C7}" destId="{12F376F6-E367-44F6-9EB4-2EAFE8576F5D}" srcOrd="0" destOrd="0" presId="urn:microsoft.com/office/officeart/2018/5/layout/IconCircleLabelList"/>
    <dgm:cxn modelId="{A8986ECA-9200-4862-8CF3-9A4D987A9A80}" type="presOf" srcId="{994D736D-B832-42F9-A841-C68D1F68906D}" destId="{096273D9-B9A9-4464-B4C1-A0F82EA7FBB4}" srcOrd="0" destOrd="0" presId="urn:microsoft.com/office/officeart/2018/5/layout/IconCircleLabelList"/>
    <dgm:cxn modelId="{0A6F04D9-87FE-47E4-B95E-8AF71BABA9C3}" srcId="{F476AE6D-672C-4168-9F46-26C70C7F10C7}" destId="{994D736D-B832-42F9-A841-C68D1F68906D}" srcOrd="1" destOrd="0" parTransId="{7ADCA5D8-99D8-43D5-BCEB-CA7F4D4397C2}" sibTransId="{8CA79398-FD26-4618-890A-C36697EE1A20}"/>
    <dgm:cxn modelId="{9D402C79-24AD-4D84-B3D3-85979E043ED3}" type="presParOf" srcId="{12F376F6-E367-44F6-9EB4-2EAFE8576F5D}" destId="{39634123-E0A3-4896-80B6-798A0956E05D}" srcOrd="0" destOrd="0" presId="urn:microsoft.com/office/officeart/2018/5/layout/IconCircleLabelList"/>
    <dgm:cxn modelId="{C0D56DBA-CC4E-4DB9-AE4D-9F500A3C94AE}" type="presParOf" srcId="{39634123-E0A3-4896-80B6-798A0956E05D}" destId="{F00FDB5E-7BDA-4880-8D9C-2DD9CEEF8A56}" srcOrd="0" destOrd="0" presId="urn:microsoft.com/office/officeart/2018/5/layout/IconCircleLabelList"/>
    <dgm:cxn modelId="{C720D82E-2511-4992-AE19-31F2E148B4F3}" type="presParOf" srcId="{39634123-E0A3-4896-80B6-798A0956E05D}" destId="{834E82AE-ABE1-4D2C-A2FD-D47B282054C5}" srcOrd="1" destOrd="0" presId="urn:microsoft.com/office/officeart/2018/5/layout/IconCircleLabelList"/>
    <dgm:cxn modelId="{7BA1D6EA-5020-4757-A12E-05339D8901CA}" type="presParOf" srcId="{39634123-E0A3-4896-80B6-798A0956E05D}" destId="{5F1555BB-9D4C-430A-8F7C-D85D3DE620B6}" srcOrd="2" destOrd="0" presId="urn:microsoft.com/office/officeart/2018/5/layout/IconCircleLabelList"/>
    <dgm:cxn modelId="{0955A7B4-500A-4111-99CC-5C97ED2E8BF3}" type="presParOf" srcId="{39634123-E0A3-4896-80B6-798A0956E05D}" destId="{49AB0BF6-A922-4F28-AE29-9BD62DFEBDF6}" srcOrd="3" destOrd="0" presId="urn:microsoft.com/office/officeart/2018/5/layout/IconCircleLabelList"/>
    <dgm:cxn modelId="{0BD8EBB5-587B-4267-9506-2F3FC91E2EDA}" type="presParOf" srcId="{12F376F6-E367-44F6-9EB4-2EAFE8576F5D}" destId="{02B232DA-3231-4EF4-91FA-51F7641D068B}" srcOrd="1" destOrd="0" presId="urn:microsoft.com/office/officeart/2018/5/layout/IconCircleLabelList"/>
    <dgm:cxn modelId="{B346CBA2-89ED-43BF-A640-E56B2518F737}" type="presParOf" srcId="{12F376F6-E367-44F6-9EB4-2EAFE8576F5D}" destId="{A430FBCD-695B-4052-874E-EC41F11D3181}" srcOrd="2" destOrd="0" presId="urn:microsoft.com/office/officeart/2018/5/layout/IconCircleLabelList"/>
    <dgm:cxn modelId="{156EC177-FEFC-48D1-B83D-0389D3C27DCD}" type="presParOf" srcId="{A430FBCD-695B-4052-874E-EC41F11D3181}" destId="{537C1FB6-275C-406C-A0AD-78CEDB179836}" srcOrd="0" destOrd="0" presId="urn:microsoft.com/office/officeart/2018/5/layout/IconCircleLabelList"/>
    <dgm:cxn modelId="{F5671D46-0027-432D-B471-5D57C04F1A0F}" type="presParOf" srcId="{A430FBCD-695B-4052-874E-EC41F11D3181}" destId="{87D6E647-FD30-49D4-97B7-C7EF700C42D3}" srcOrd="1" destOrd="0" presId="urn:microsoft.com/office/officeart/2018/5/layout/IconCircleLabelList"/>
    <dgm:cxn modelId="{D5D10332-8B1F-416A-9404-567BE745A03B}" type="presParOf" srcId="{A430FBCD-695B-4052-874E-EC41F11D3181}" destId="{6152B2F9-26CD-4C2A-BDD1-B2D6D0858757}" srcOrd="2" destOrd="0" presId="urn:microsoft.com/office/officeart/2018/5/layout/IconCircleLabelList"/>
    <dgm:cxn modelId="{D91870BD-C8C0-4FB1-993F-C40285B32D91}" type="presParOf" srcId="{A430FBCD-695B-4052-874E-EC41F11D3181}" destId="{096273D9-B9A9-4464-B4C1-A0F82EA7FBB4}" srcOrd="3" destOrd="0" presId="urn:microsoft.com/office/officeart/2018/5/layout/IconCircleLabelList"/>
    <dgm:cxn modelId="{2772EC57-C6AC-4BC7-9329-C1E6B89F6D77}" type="presParOf" srcId="{12F376F6-E367-44F6-9EB4-2EAFE8576F5D}" destId="{9D88ACFF-7FA4-472D-9160-A553071E0BCD}" srcOrd="3" destOrd="0" presId="urn:microsoft.com/office/officeart/2018/5/layout/IconCircleLabelList"/>
    <dgm:cxn modelId="{DFED732C-E4CF-4595-864C-DF5D9583E31B}" type="presParOf" srcId="{12F376F6-E367-44F6-9EB4-2EAFE8576F5D}" destId="{F00B0BFF-163F-43E0-B9E8-29BF667C2A2B}" srcOrd="4" destOrd="0" presId="urn:microsoft.com/office/officeart/2018/5/layout/IconCircleLabelList"/>
    <dgm:cxn modelId="{DB7DBBAB-22B4-4EAF-AA73-DB2ACD51AA51}" type="presParOf" srcId="{F00B0BFF-163F-43E0-B9E8-29BF667C2A2B}" destId="{AE943DE6-4955-40D7-BBE5-5AAEAF2FF508}" srcOrd="0" destOrd="0" presId="urn:microsoft.com/office/officeart/2018/5/layout/IconCircleLabelList"/>
    <dgm:cxn modelId="{A50E6882-CE99-4AAB-AB65-B83A5B73F381}" type="presParOf" srcId="{F00B0BFF-163F-43E0-B9E8-29BF667C2A2B}" destId="{5D8A89A9-C4DD-446B-86BA-78236FA84F86}" srcOrd="1" destOrd="0" presId="urn:microsoft.com/office/officeart/2018/5/layout/IconCircleLabelList"/>
    <dgm:cxn modelId="{F8B6A19F-5822-4A73-813E-B9F4F883E964}" type="presParOf" srcId="{F00B0BFF-163F-43E0-B9E8-29BF667C2A2B}" destId="{92437B4C-DB40-41A4-8469-FDF7B3FA8F27}" srcOrd="2" destOrd="0" presId="urn:microsoft.com/office/officeart/2018/5/layout/IconCircleLabelList"/>
    <dgm:cxn modelId="{DEDDB79B-E6E4-40E3-BC72-5C4D2B6F9C46}" type="presParOf" srcId="{F00B0BFF-163F-43E0-B9E8-29BF667C2A2B}" destId="{C8C9BB2C-63F8-4E9C-BFB9-77D1FABF41B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DC58DB-A5C7-41DA-B755-8FA0BE5CD8FB}"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6BF21713-0F95-453E-999D-EAC1AA402C99}">
      <dgm:prSet/>
      <dgm:spPr/>
      <dgm:t>
        <a:bodyPr/>
        <a:lstStyle/>
        <a:p>
          <a:r>
            <a:rPr lang="en-GB" b="1"/>
            <a:t>Tools</a:t>
          </a:r>
          <a:r>
            <a:rPr lang="en-GB"/>
            <a:t>: Wireshark</a:t>
          </a:r>
          <a:endParaRPr lang="en-US"/>
        </a:p>
      </dgm:t>
    </dgm:pt>
    <dgm:pt modelId="{3436E53D-BED4-4F3A-8D32-ECE749DD8E47}" type="parTrans" cxnId="{19D4CC37-126D-4238-B9E7-BC2299E5E583}">
      <dgm:prSet/>
      <dgm:spPr/>
      <dgm:t>
        <a:bodyPr/>
        <a:lstStyle/>
        <a:p>
          <a:endParaRPr lang="en-US"/>
        </a:p>
      </dgm:t>
    </dgm:pt>
    <dgm:pt modelId="{88DEAA41-C122-4BD4-9105-DEB16CFC8F8C}" type="sibTrans" cxnId="{19D4CC37-126D-4238-B9E7-BC2299E5E583}">
      <dgm:prSet/>
      <dgm:spPr/>
      <dgm:t>
        <a:bodyPr/>
        <a:lstStyle/>
        <a:p>
          <a:endParaRPr lang="en-US"/>
        </a:p>
      </dgm:t>
    </dgm:pt>
    <dgm:pt modelId="{30016429-3C6C-4D3A-9AFD-1BDDC496606E}">
      <dgm:prSet/>
      <dgm:spPr/>
      <dgm:t>
        <a:bodyPr/>
        <a:lstStyle/>
        <a:p>
          <a:r>
            <a:rPr lang="en-GB" b="1"/>
            <a:t>Technologies</a:t>
          </a:r>
          <a:r>
            <a:rPr lang="en-GB"/>
            <a:t>:</a:t>
          </a:r>
          <a:endParaRPr lang="en-US"/>
        </a:p>
      </dgm:t>
    </dgm:pt>
    <dgm:pt modelId="{357C5856-D732-4163-85EA-2F26E91D4026}" type="parTrans" cxnId="{1AA578A7-2198-400A-B800-F5A0ECD882E2}">
      <dgm:prSet/>
      <dgm:spPr/>
      <dgm:t>
        <a:bodyPr/>
        <a:lstStyle/>
        <a:p>
          <a:endParaRPr lang="en-US"/>
        </a:p>
      </dgm:t>
    </dgm:pt>
    <dgm:pt modelId="{6BCCB1A0-F68A-47A1-A62D-1EDEAEE84C3C}" type="sibTrans" cxnId="{1AA578A7-2198-400A-B800-F5A0ECD882E2}">
      <dgm:prSet/>
      <dgm:spPr/>
      <dgm:t>
        <a:bodyPr/>
        <a:lstStyle/>
        <a:p>
          <a:endParaRPr lang="en-US"/>
        </a:p>
      </dgm:t>
    </dgm:pt>
    <dgm:pt modelId="{9A7A4371-5AF0-47B3-AD95-5A78DE94C13B}">
      <dgm:prSet/>
      <dgm:spPr/>
      <dgm:t>
        <a:bodyPr/>
        <a:lstStyle/>
        <a:p>
          <a:r>
            <a:rPr lang="en-US" b="1"/>
            <a:t>Development: </a:t>
          </a:r>
          <a:r>
            <a:rPr lang="en-US"/>
            <a:t>Python </a:t>
          </a:r>
        </a:p>
      </dgm:t>
    </dgm:pt>
    <dgm:pt modelId="{6FCA7176-A010-444C-A108-B5B1C02B3AC6}" type="parTrans" cxnId="{8EB2EE99-1ED1-4CE5-BC4C-0244830D9344}">
      <dgm:prSet/>
      <dgm:spPr/>
      <dgm:t>
        <a:bodyPr/>
        <a:lstStyle/>
        <a:p>
          <a:endParaRPr lang="en-US"/>
        </a:p>
      </dgm:t>
    </dgm:pt>
    <dgm:pt modelId="{4358C73D-1398-4648-B898-49D24137D46A}" type="sibTrans" cxnId="{8EB2EE99-1ED1-4CE5-BC4C-0244830D9344}">
      <dgm:prSet/>
      <dgm:spPr/>
      <dgm:t>
        <a:bodyPr/>
        <a:lstStyle/>
        <a:p>
          <a:endParaRPr lang="en-US"/>
        </a:p>
      </dgm:t>
    </dgm:pt>
    <dgm:pt modelId="{EEF1F23E-F2D6-4467-AFCD-622EB0D04C57}">
      <dgm:prSet/>
      <dgm:spPr/>
      <dgm:t>
        <a:bodyPr/>
        <a:lstStyle/>
        <a:p>
          <a:pPr rtl="0"/>
          <a:r>
            <a:rPr lang="en-US" b="1"/>
            <a:t>Building model: </a:t>
          </a:r>
          <a:r>
            <a:rPr lang="en-US"/>
            <a:t>Jupiter Notebook</a:t>
          </a:r>
          <a:r>
            <a:rPr lang="en-US">
              <a:latin typeface="Calibri Light" panose="020F0302020204030204"/>
            </a:rPr>
            <a:t> , google </a:t>
          </a:r>
          <a:r>
            <a:rPr lang="en-US" err="1">
              <a:latin typeface="Calibri Light" panose="020F0302020204030204"/>
            </a:rPr>
            <a:t>colab</a:t>
          </a:r>
          <a:endParaRPr lang="en-US"/>
        </a:p>
      </dgm:t>
    </dgm:pt>
    <dgm:pt modelId="{96044572-89DC-460A-9A4B-6466F583C4D7}" type="parTrans" cxnId="{92B52786-50E8-40C8-973F-8CD6A1541829}">
      <dgm:prSet/>
      <dgm:spPr/>
      <dgm:t>
        <a:bodyPr/>
        <a:lstStyle/>
        <a:p>
          <a:endParaRPr lang="en-US"/>
        </a:p>
      </dgm:t>
    </dgm:pt>
    <dgm:pt modelId="{2A1667AA-8A4C-4F8C-92F3-C8F53A4AAFC6}" type="sibTrans" cxnId="{92B52786-50E8-40C8-973F-8CD6A1541829}">
      <dgm:prSet/>
      <dgm:spPr/>
      <dgm:t>
        <a:bodyPr/>
        <a:lstStyle/>
        <a:p>
          <a:endParaRPr lang="en-US"/>
        </a:p>
      </dgm:t>
    </dgm:pt>
    <dgm:pt modelId="{4522F416-C18D-45C3-9F39-78192DC1E714}">
      <dgm:prSet/>
      <dgm:spPr/>
      <dgm:t>
        <a:bodyPr/>
        <a:lstStyle/>
        <a:p>
          <a:pPr rtl="0"/>
          <a:r>
            <a:rPr lang="en-GB" b="1"/>
            <a:t>Algorithms</a:t>
          </a:r>
          <a:r>
            <a:rPr lang="en-GB"/>
            <a:t>: DBSCAN, k-means</a:t>
          </a:r>
          <a:r>
            <a:rPr lang="en-GB">
              <a:latin typeface="Calibri Light" panose="020F0302020204030204"/>
            </a:rPr>
            <a:t> , deep learning</a:t>
          </a:r>
          <a:endParaRPr lang="en-US"/>
        </a:p>
      </dgm:t>
    </dgm:pt>
    <dgm:pt modelId="{C8CA9CC6-63C0-49BF-A5CB-EC3520832D83}" type="parTrans" cxnId="{3AD7E113-DFE2-4DAD-8136-F50083C86520}">
      <dgm:prSet/>
      <dgm:spPr/>
      <dgm:t>
        <a:bodyPr/>
        <a:lstStyle/>
        <a:p>
          <a:endParaRPr lang="en-US"/>
        </a:p>
      </dgm:t>
    </dgm:pt>
    <dgm:pt modelId="{D791D849-B5CE-4761-9F0B-4FF088034C04}" type="sibTrans" cxnId="{3AD7E113-DFE2-4DAD-8136-F50083C86520}">
      <dgm:prSet/>
      <dgm:spPr/>
      <dgm:t>
        <a:bodyPr/>
        <a:lstStyle/>
        <a:p>
          <a:endParaRPr lang="en-US"/>
        </a:p>
      </dgm:t>
    </dgm:pt>
    <dgm:pt modelId="{00FFB6DE-F9B6-4ACB-AE93-FF37D901C63B}" type="pres">
      <dgm:prSet presAssocID="{28DC58DB-A5C7-41DA-B755-8FA0BE5CD8FB}" presName="vert0" presStyleCnt="0">
        <dgm:presLayoutVars>
          <dgm:dir/>
          <dgm:animOne val="branch"/>
          <dgm:animLvl val="lvl"/>
        </dgm:presLayoutVars>
      </dgm:prSet>
      <dgm:spPr/>
    </dgm:pt>
    <dgm:pt modelId="{1C70C352-0198-4E09-BE3C-89AB87F98CD7}" type="pres">
      <dgm:prSet presAssocID="{6BF21713-0F95-453E-999D-EAC1AA402C99}" presName="thickLine" presStyleLbl="alignNode1" presStyleIdx="0" presStyleCnt="5"/>
      <dgm:spPr/>
    </dgm:pt>
    <dgm:pt modelId="{4873B9DA-C2F4-4635-80AF-7CBEB328C532}" type="pres">
      <dgm:prSet presAssocID="{6BF21713-0F95-453E-999D-EAC1AA402C99}" presName="horz1" presStyleCnt="0"/>
      <dgm:spPr/>
    </dgm:pt>
    <dgm:pt modelId="{7484A325-24F8-4943-A774-90B4180B870E}" type="pres">
      <dgm:prSet presAssocID="{6BF21713-0F95-453E-999D-EAC1AA402C99}" presName="tx1" presStyleLbl="revTx" presStyleIdx="0" presStyleCnt="5"/>
      <dgm:spPr/>
    </dgm:pt>
    <dgm:pt modelId="{681C3285-EE62-445E-B9C9-689C6456344C}" type="pres">
      <dgm:prSet presAssocID="{6BF21713-0F95-453E-999D-EAC1AA402C99}" presName="vert1" presStyleCnt="0"/>
      <dgm:spPr/>
    </dgm:pt>
    <dgm:pt modelId="{DFF62969-7801-49CC-9B25-11BC323936DC}" type="pres">
      <dgm:prSet presAssocID="{30016429-3C6C-4D3A-9AFD-1BDDC496606E}" presName="thickLine" presStyleLbl="alignNode1" presStyleIdx="1" presStyleCnt="5"/>
      <dgm:spPr/>
    </dgm:pt>
    <dgm:pt modelId="{DF1F6D3D-4B24-4B4E-B0E7-9F5DC26D1FDB}" type="pres">
      <dgm:prSet presAssocID="{30016429-3C6C-4D3A-9AFD-1BDDC496606E}" presName="horz1" presStyleCnt="0"/>
      <dgm:spPr/>
    </dgm:pt>
    <dgm:pt modelId="{E7C8B8D3-F544-4583-ACA6-30BD20685171}" type="pres">
      <dgm:prSet presAssocID="{30016429-3C6C-4D3A-9AFD-1BDDC496606E}" presName="tx1" presStyleLbl="revTx" presStyleIdx="1" presStyleCnt="5"/>
      <dgm:spPr/>
    </dgm:pt>
    <dgm:pt modelId="{B607B5CF-F2D1-48A8-8FF8-33F6BEF6FBCF}" type="pres">
      <dgm:prSet presAssocID="{30016429-3C6C-4D3A-9AFD-1BDDC496606E}" presName="vert1" presStyleCnt="0"/>
      <dgm:spPr/>
    </dgm:pt>
    <dgm:pt modelId="{BC42AD31-3E05-4ABA-A9CA-81E92DC64C20}" type="pres">
      <dgm:prSet presAssocID="{9A7A4371-5AF0-47B3-AD95-5A78DE94C13B}" presName="thickLine" presStyleLbl="alignNode1" presStyleIdx="2" presStyleCnt="5"/>
      <dgm:spPr/>
    </dgm:pt>
    <dgm:pt modelId="{52828DE1-7E42-44F4-8A2B-D95703CC34F7}" type="pres">
      <dgm:prSet presAssocID="{9A7A4371-5AF0-47B3-AD95-5A78DE94C13B}" presName="horz1" presStyleCnt="0"/>
      <dgm:spPr/>
    </dgm:pt>
    <dgm:pt modelId="{C05EA191-101C-4A84-954C-92BEF776ECBC}" type="pres">
      <dgm:prSet presAssocID="{9A7A4371-5AF0-47B3-AD95-5A78DE94C13B}" presName="tx1" presStyleLbl="revTx" presStyleIdx="2" presStyleCnt="5"/>
      <dgm:spPr/>
    </dgm:pt>
    <dgm:pt modelId="{5F12C351-3B6D-4022-8462-56116EDE54CA}" type="pres">
      <dgm:prSet presAssocID="{9A7A4371-5AF0-47B3-AD95-5A78DE94C13B}" presName="vert1" presStyleCnt="0"/>
      <dgm:spPr/>
    </dgm:pt>
    <dgm:pt modelId="{2AE61B72-3CCF-4EA3-861A-401B90295A83}" type="pres">
      <dgm:prSet presAssocID="{EEF1F23E-F2D6-4467-AFCD-622EB0D04C57}" presName="thickLine" presStyleLbl="alignNode1" presStyleIdx="3" presStyleCnt="5"/>
      <dgm:spPr/>
    </dgm:pt>
    <dgm:pt modelId="{0ABC4B0B-4C22-47A3-81A5-BB07DE91B573}" type="pres">
      <dgm:prSet presAssocID="{EEF1F23E-F2D6-4467-AFCD-622EB0D04C57}" presName="horz1" presStyleCnt="0"/>
      <dgm:spPr/>
    </dgm:pt>
    <dgm:pt modelId="{84F78A50-01DF-43B8-86A7-AFA044910F5F}" type="pres">
      <dgm:prSet presAssocID="{EEF1F23E-F2D6-4467-AFCD-622EB0D04C57}" presName="tx1" presStyleLbl="revTx" presStyleIdx="3" presStyleCnt="5"/>
      <dgm:spPr/>
    </dgm:pt>
    <dgm:pt modelId="{AAD4DE07-566B-4E3B-A9E4-DA84BDE3D114}" type="pres">
      <dgm:prSet presAssocID="{EEF1F23E-F2D6-4467-AFCD-622EB0D04C57}" presName="vert1" presStyleCnt="0"/>
      <dgm:spPr/>
    </dgm:pt>
    <dgm:pt modelId="{CDAACAF8-80EA-4259-9A0A-6F4AE8A88CDC}" type="pres">
      <dgm:prSet presAssocID="{4522F416-C18D-45C3-9F39-78192DC1E714}" presName="thickLine" presStyleLbl="alignNode1" presStyleIdx="4" presStyleCnt="5"/>
      <dgm:spPr/>
    </dgm:pt>
    <dgm:pt modelId="{430C718E-D9BB-4731-A220-B6062F50A535}" type="pres">
      <dgm:prSet presAssocID="{4522F416-C18D-45C3-9F39-78192DC1E714}" presName="horz1" presStyleCnt="0"/>
      <dgm:spPr/>
    </dgm:pt>
    <dgm:pt modelId="{B0119121-55E4-4DF6-800D-DECE9AC91DFA}" type="pres">
      <dgm:prSet presAssocID="{4522F416-C18D-45C3-9F39-78192DC1E714}" presName="tx1" presStyleLbl="revTx" presStyleIdx="4" presStyleCnt="5"/>
      <dgm:spPr/>
    </dgm:pt>
    <dgm:pt modelId="{FC0263BB-9605-49F4-8E5B-475FB9B05166}" type="pres">
      <dgm:prSet presAssocID="{4522F416-C18D-45C3-9F39-78192DC1E714}" presName="vert1" presStyleCnt="0"/>
      <dgm:spPr/>
    </dgm:pt>
  </dgm:ptLst>
  <dgm:cxnLst>
    <dgm:cxn modelId="{3AD7E113-DFE2-4DAD-8136-F50083C86520}" srcId="{28DC58DB-A5C7-41DA-B755-8FA0BE5CD8FB}" destId="{4522F416-C18D-45C3-9F39-78192DC1E714}" srcOrd="4" destOrd="0" parTransId="{C8CA9CC6-63C0-49BF-A5CB-EC3520832D83}" sibTransId="{D791D849-B5CE-4761-9F0B-4FF088034C04}"/>
    <dgm:cxn modelId="{19D4CC37-126D-4238-B9E7-BC2299E5E583}" srcId="{28DC58DB-A5C7-41DA-B755-8FA0BE5CD8FB}" destId="{6BF21713-0F95-453E-999D-EAC1AA402C99}" srcOrd="0" destOrd="0" parTransId="{3436E53D-BED4-4F3A-8D32-ECE749DD8E47}" sibTransId="{88DEAA41-C122-4BD4-9105-DEB16CFC8F8C}"/>
    <dgm:cxn modelId="{9034BB5B-6851-47F1-9AD9-2DBF6B6E317A}" type="presOf" srcId="{4522F416-C18D-45C3-9F39-78192DC1E714}" destId="{B0119121-55E4-4DF6-800D-DECE9AC91DFA}" srcOrd="0" destOrd="0" presId="urn:microsoft.com/office/officeart/2008/layout/LinedList"/>
    <dgm:cxn modelId="{ED22CE65-7CFE-4670-AABC-C81B8F615177}" type="presOf" srcId="{28DC58DB-A5C7-41DA-B755-8FA0BE5CD8FB}" destId="{00FFB6DE-F9B6-4ACB-AE93-FF37D901C63B}" srcOrd="0" destOrd="0" presId="urn:microsoft.com/office/officeart/2008/layout/LinedList"/>
    <dgm:cxn modelId="{2FE07083-7A63-4FF4-8329-B4212E91566D}" type="presOf" srcId="{30016429-3C6C-4D3A-9AFD-1BDDC496606E}" destId="{E7C8B8D3-F544-4583-ACA6-30BD20685171}" srcOrd="0" destOrd="0" presId="urn:microsoft.com/office/officeart/2008/layout/LinedList"/>
    <dgm:cxn modelId="{92B52786-50E8-40C8-973F-8CD6A1541829}" srcId="{28DC58DB-A5C7-41DA-B755-8FA0BE5CD8FB}" destId="{EEF1F23E-F2D6-4467-AFCD-622EB0D04C57}" srcOrd="3" destOrd="0" parTransId="{96044572-89DC-460A-9A4B-6466F583C4D7}" sibTransId="{2A1667AA-8A4C-4F8C-92F3-C8F53A4AAFC6}"/>
    <dgm:cxn modelId="{E4EA7896-4645-4E1E-B49C-6935272F5BF3}" type="presOf" srcId="{EEF1F23E-F2D6-4467-AFCD-622EB0D04C57}" destId="{84F78A50-01DF-43B8-86A7-AFA044910F5F}" srcOrd="0" destOrd="0" presId="urn:microsoft.com/office/officeart/2008/layout/LinedList"/>
    <dgm:cxn modelId="{8EB2EE99-1ED1-4CE5-BC4C-0244830D9344}" srcId="{28DC58DB-A5C7-41DA-B755-8FA0BE5CD8FB}" destId="{9A7A4371-5AF0-47B3-AD95-5A78DE94C13B}" srcOrd="2" destOrd="0" parTransId="{6FCA7176-A010-444C-A108-B5B1C02B3AC6}" sibTransId="{4358C73D-1398-4648-B898-49D24137D46A}"/>
    <dgm:cxn modelId="{CCD753A6-8CB5-40E1-AAEC-714F5A04F422}" type="presOf" srcId="{9A7A4371-5AF0-47B3-AD95-5A78DE94C13B}" destId="{C05EA191-101C-4A84-954C-92BEF776ECBC}" srcOrd="0" destOrd="0" presId="urn:microsoft.com/office/officeart/2008/layout/LinedList"/>
    <dgm:cxn modelId="{1AA578A7-2198-400A-B800-F5A0ECD882E2}" srcId="{28DC58DB-A5C7-41DA-B755-8FA0BE5CD8FB}" destId="{30016429-3C6C-4D3A-9AFD-1BDDC496606E}" srcOrd="1" destOrd="0" parTransId="{357C5856-D732-4163-85EA-2F26E91D4026}" sibTransId="{6BCCB1A0-F68A-47A1-A62D-1EDEAEE84C3C}"/>
    <dgm:cxn modelId="{019FBCB3-79B9-4CE0-A11A-7A12C1F7A484}" type="presOf" srcId="{6BF21713-0F95-453E-999D-EAC1AA402C99}" destId="{7484A325-24F8-4943-A774-90B4180B870E}" srcOrd="0" destOrd="0" presId="urn:microsoft.com/office/officeart/2008/layout/LinedList"/>
    <dgm:cxn modelId="{A54A812E-85BE-456C-B79F-3B9514644B56}" type="presParOf" srcId="{00FFB6DE-F9B6-4ACB-AE93-FF37D901C63B}" destId="{1C70C352-0198-4E09-BE3C-89AB87F98CD7}" srcOrd="0" destOrd="0" presId="urn:microsoft.com/office/officeart/2008/layout/LinedList"/>
    <dgm:cxn modelId="{5DDF8D89-986B-40BF-B286-BDC819E84746}" type="presParOf" srcId="{00FFB6DE-F9B6-4ACB-AE93-FF37D901C63B}" destId="{4873B9DA-C2F4-4635-80AF-7CBEB328C532}" srcOrd="1" destOrd="0" presId="urn:microsoft.com/office/officeart/2008/layout/LinedList"/>
    <dgm:cxn modelId="{3383034E-9463-4D52-9B30-EC09F77BB4DE}" type="presParOf" srcId="{4873B9DA-C2F4-4635-80AF-7CBEB328C532}" destId="{7484A325-24F8-4943-A774-90B4180B870E}" srcOrd="0" destOrd="0" presId="urn:microsoft.com/office/officeart/2008/layout/LinedList"/>
    <dgm:cxn modelId="{E04C6899-F172-48B7-860F-79766F3D7996}" type="presParOf" srcId="{4873B9DA-C2F4-4635-80AF-7CBEB328C532}" destId="{681C3285-EE62-445E-B9C9-689C6456344C}" srcOrd="1" destOrd="0" presId="urn:microsoft.com/office/officeart/2008/layout/LinedList"/>
    <dgm:cxn modelId="{DEE89D14-F888-4CF1-A3C8-4E6A190A88E0}" type="presParOf" srcId="{00FFB6DE-F9B6-4ACB-AE93-FF37D901C63B}" destId="{DFF62969-7801-49CC-9B25-11BC323936DC}" srcOrd="2" destOrd="0" presId="urn:microsoft.com/office/officeart/2008/layout/LinedList"/>
    <dgm:cxn modelId="{0A2C20F8-D4F5-4ECA-A5F3-B5BCE3648F57}" type="presParOf" srcId="{00FFB6DE-F9B6-4ACB-AE93-FF37D901C63B}" destId="{DF1F6D3D-4B24-4B4E-B0E7-9F5DC26D1FDB}" srcOrd="3" destOrd="0" presId="urn:microsoft.com/office/officeart/2008/layout/LinedList"/>
    <dgm:cxn modelId="{C46A5ED9-ECB0-491A-BC24-9A7394470BBD}" type="presParOf" srcId="{DF1F6D3D-4B24-4B4E-B0E7-9F5DC26D1FDB}" destId="{E7C8B8D3-F544-4583-ACA6-30BD20685171}" srcOrd="0" destOrd="0" presId="urn:microsoft.com/office/officeart/2008/layout/LinedList"/>
    <dgm:cxn modelId="{5C543020-4113-4D34-A0FA-4D50E246955E}" type="presParOf" srcId="{DF1F6D3D-4B24-4B4E-B0E7-9F5DC26D1FDB}" destId="{B607B5CF-F2D1-48A8-8FF8-33F6BEF6FBCF}" srcOrd="1" destOrd="0" presId="urn:microsoft.com/office/officeart/2008/layout/LinedList"/>
    <dgm:cxn modelId="{384D8EA3-42BC-41E7-8223-F2447F5ADF7E}" type="presParOf" srcId="{00FFB6DE-F9B6-4ACB-AE93-FF37D901C63B}" destId="{BC42AD31-3E05-4ABA-A9CA-81E92DC64C20}" srcOrd="4" destOrd="0" presId="urn:microsoft.com/office/officeart/2008/layout/LinedList"/>
    <dgm:cxn modelId="{B8BE6931-BA90-4911-915D-A0B772E08BB4}" type="presParOf" srcId="{00FFB6DE-F9B6-4ACB-AE93-FF37D901C63B}" destId="{52828DE1-7E42-44F4-8A2B-D95703CC34F7}" srcOrd="5" destOrd="0" presId="urn:microsoft.com/office/officeart/2008/layout/LinedList"/>
    <dgm:cxn modelId="{456B88FA-AF1E-4F20-8B13-120B0FC52567}" type="presParOf" srcId="{52828DE1-7E42-44F4-8A2B-D95703CC34F7}" destId="{C05EA191-101C-4A84-954C-92BEF776ECBC}" srcOrd="0" destOrd="0" presId="urn:microsoft.com/office/officeart/2008/layout/LinedList"/>
    <dgm:cxn modelId="{6AF63082-11B0-4F4D-B3E1-A1A99B938AF4}" type="presParOf" srcId="{52828DE1-7E42-44F4-8A2B-D95703CC34F7}" destId="{5F12C351-3B6D-4022-8462-56116EDE54CA}" srcOrd="1" destOrd="0" presId="urn:microsoft.com/office/officeart/2008/layout/LinedList"/>
    <dgm:cxn modelId="{22642707-098D-4481-A391-05D6E38D4A72}" type="presParOf" srcId="{00FFB6DE-F9B6-4ACB-AE93-FF37D901C63B}" destId="{2AE61B72-3CCF-4EA3-861A-401B90295A83}" srcOrd="6" destOrd="0" presId="urn:microsoft.com/office/officeart/2008/layout/LinedList"/>
    <dgm:cxn modelId="{D9172401-CF4B-42CD-B9B9-6037A2606E8F}" type="presParOf" srcId="{00FFB6DE-F9B6-4ACB-AE93-FF37D901C63B}" destId="{0ABC4B0B-4C22-47A3-81A5-BB07DE91B573}" srcOrd="7" destOrd="0" presId="urn:microsoft.com/office/officeart/2008/layout/LinedList"/>
    <dgm:cxn modelId="{76F5A46A-44F9-418D-8FCC-5D23B3D3B3C5}" type="presParOf" srcId="{0ABC4B0B-4C22-47A3-81A5-BB07DE91B573}" destId="{84F78A50-01DF-43B8-86A7-AFA044910F5F}" srcOrd="0" destOrd="0" presId="urn:microsoft.com/office/officeart/2008/layout/LinedList"/>
    <dgm:cxn modelId="{0BA42F21-E908-4FE0-8872-A6BC2D08AABF}" type="presParOf" srcId="{0ABC4B0B-4C22-47A3-81A5-BB07DE91B573}" destId="{AAD4DE07-566B-4E3B-A9E4-DA84BDE3D114}" srcOrd="1" destOrd="0" presId="urn:microsoft.com/office/officeart/2008/layout/LinedList"/>
    <dgm:cxn modelId="{18A87785-855D-4522-A6C8-60512B36D209}" type="presParOf" srcId="{00FFB6DE-F9B6-4ACB-AE93-FF37D901C63B}" destId="{CDAACAF8-80EA-4259-9A0A-6F4AE8A88CDC}" srcOrd="8" destOrd="0" presId="urn:microsoft.com/office/officeart/2008/layout/LinedList"/>
    <dgm:cxn modelId="{DE36A4C1-DF27-4A1B-BFD7-852158773E34}" type="presParOf" srcId="{00FFB6DE-F9B6-4ACB-AE93-FF37D901C63B}" destId="{430C718E-D9BB-4731-A220-B6062F50A535}" srcOrd="9" destOrd="0" presId="urn:microsoft.com/office/officeart/2008/layout/LinedList"/>
    <dgm:cxn modelId="{B3D38F67-FB34-451E-A90C-5951CBEDBFDC}" type="presParOf" srcId="{430C718E-D9BB-4731-A220-B6062F50A535}" destId="{B0119121-55E4-4DF6-800D-DECE9AC91DFA}" srcOrd="0" destOrd="0" presId="urn:microsoft.com/office/officeart/2008/layout/LinedList"/>
    <dgm:cxn modelId="{DBC1FD8E-BEED-4607-B1B8-C919CADDCCC5}" type="presParOf" srcId="{430C718E-D9BB-4731-A220-B6062F50A535}" destId="{FC0263BB-9605-49F4-8E5B-475FB9B0516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0FDB5E-7BDA-4880-8D9C-2DD9CEEF8A56}">
      <dsp:nvSpPr>
        <dsp:cNvPr id="0" name=""/>
        <dsp:cNvSpPr/>
      </dsp:nvSpPr>
      <dsp:spPr>
        <a:xfrm>
          <a:off x="671813" y="295009"/>
          <a:ext cx="1818562" cy="18185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4E82AE-ABE1-4D2C-A2FD-D47B282054C5}">
      <dsp:nvSpPr>
        <dsp:cNvPr id="0" name=""/>
        <dsp:cNvSpPr/>
      </dsp:nvSpPr>
      <dsp:spPr>
        <a:xfrm>
          <a:off x="1059376" y="682572"/>
          <a:ext cx="1043437" cy="1043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AB0BF6-A922-4F28-AE29-9BD62DFEBDF6}">
      <dsp:nvSpPr>
        <dsp:cNvPr id="0" name=""/>
        <dsp:cNvSpPr/>
      </dsp:nvSpPr>
      <dsp:spPr>
        <a:xfrm>
          <a:off x="90470" y="268001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System Architecture</a:t>
          </a:r>
        </a:p>
      </dsp:txBody>
      <dsp:txXfrm>
        <a:off x="90470" y="2680010"/>
        <a:ext cx="2981250" cy="720000"/>
      </dsp:txXfrm>
    </dsp:sp>
    <dsp:sp modelId="{537C1FB6-275C-406C-A0AD-78CEDB179836}">
      <dsp:nvSpPr>
        <dsp:cNvPr id="0" name=""/>
        <dsp:cNvSpPr/>
      </dsp:nvSpPr>
      <dsp:spPr>
        <a:xfrm>
          <a:off x="4174782" y="295009"/>
          <a:ext cx="1818562" cy="18185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D6E647-FD30-49D4-97B7-C7EF700C42D3}">
      <dsp:nvSpPr>
        <dsp:cNvPr id="0" name=""/>
        <dsp:cNvSpPr/>
      </dsp:nvSpPr>
      <dsp:spPr>
        <a:xfrm>
          <a:off x="4562345" y="682572"/>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6273D9-B9A9-4464-B4C1-A0F82EA7FBB4}">
      <dsp:nvSpPr>
        <dsp:cNvPr id="0" name=""/>
        <dsp:cNvSpPr/>
      </dsp:nvSpPr>
      <dsp:spPr>
        <a:xfrm>
          <a:off x="3593438" y="268001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Tools and Technologies</a:t>
          </a:r>
        </a:p>
      </dsp:txBody>
      <dsp:txXfrm>
        <a:off x="3593438" y="2680010"/>
        <a:ext cx="2981250" cy="720000"/>
      </dsp:txXfrm>
    </dsp:sp>
    <dsp:sp modelId="{AE943DE6-4955-40D7-BBE5-5AAEAF2FF508}">
      <dsp:nvSpPr>
        <dsp:cNvPr id="0" name=""/>
        <dsp:cNvSpPr/>
      </dsp:nvSpPr>
      <dsp:spPr>
        <a:xfrm>
          <a:off x="7677751" y="295009"/>
          <a:ext cx="1818562" cy="18185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8A89A9-C4DD-446B-86BA-78236FA84F86}">
      <dsp:nvSpPr>
        <dsp:cNvPr id="0" name=""/>
        <dsp:cNvSpPr/>
      </dsp:nvSpPr>
      <dsp:spPr>
        <a:xfrm>
          <a:off x="8065314" y="682572"/>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C9BB2C-63F8-4E9C-BFB9-77D1FABF41B3}">
      <dsp:nvSpPr>
        <dsp:cNvPr id="0" name=""/>
        <dsp:cNvSpPr/>
      </dsp:nvSpPr>
      <dsp:spPr>
        <a:xfrm>
          <a:off x="7096407" y="268001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Requirements</a:t>
          </a:r>
        </a:p>
      </dsp:txBody>
      <dsp:txXfrm>
        <a:off x="7096407" y="2680010"/>
        <a:ext cx="29812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70C352-0198-4E09-BE3C-89AB87F98CD7}">
      <dsp:nvSpPr>
        <dsp:cNvPr id="0" name=""/>
        <dsp:cNvSpPr/>
      </dsp:nvSpPr>
      <dsp:spPr>
        <a:xfrm>
          <a:off x="0" y="381"/>
          <a:ext cx="1001871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84A325-24F8-4943-A774-90B4180B870E}">
      <dsp:nvSpPr>
        <dsp:cNvPr id="0" name=""/>
        <dsp:cNvSpPr/>
      </dsp:nvSpPr>
      <dsp:spPr>
        <a:xfrm>
          <a:off x="0" y="381"/>
          <a:ext cx="10018712" cy="62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b="1" kern="1200"/>
            <a:t>Tools</a:t>
          </a:r>
          <a:r>
            <a:rPr lang="en-GB" sz="2800" kern="1200"/>
            <a:t>: Wireshark</a:t>
          </a:r>
          <a:endParaRPr lang="en-US" sz="2800" kern="1200"/>
        </a:p>
      </dsp:txBody>
      <dsp:txXfrm>
        <a:off x="0" y="381"/>
        <a:ext cx="10018712" cy="624687"/>
      </dsp:txXfrm>
    </dsp:sp>
    <dsp:sp modelId="{DFF62969-7801-49CC-9B25-11BC323936DC}">
      <dsp:nvSpPr>
        <dsp:cNvPr id="0" name=""/>
        <dsp:cNvSpPr/>
      </dsp:nvSpPr>
      <dsp:spPr>
        <a:xfrm>
          <a:off x="0" y="625069"/>
          <a:ext cx="1001871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C8B8D3-F544-4583-ACA6-30BD20685171}">
      <dsp:nvSpPr>
        <dsp:cNvPr id="0" name=""/>
        <dsp:cNvSpPr/>
      </dsp:nvSpPr>
      <dsp:spPr>
        <a:xfrm>
          <a:off x="0" y="625069"/>
          <a:ext cx="10018712" cy="62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b="1" kern="1200"/>
            <a:t>Technologies</a:t>
          </a:r>
          <a:r>
            <a:rPr lang="en-GB" sz="2800" kern="1200"/>
            <a:t>:</a:t>
          </a:r>
          <a:endParaRPr lang="en-US" sz="2800" kern="1200"/>
        </a:p>
      </dsp:txBody>
      <dsp:txXfrm>
        <a:off x="0" y="625069"/>
        <a:ext cx="10018712" cy="624687"/>
      </dsp:txXfrm>
    </dsp:sp>
    <dsp:sp modelId="{BC42AD31-3E05-4ABA-A9CA-81E92DC64C20}">
      <dsp:nvSpPr>
        <dsp:cNvPr id="0" name=""/>
        <dsp:cNvSpPr/>
      </dsp:nvSpPr>
      <dsp:spPr>
        <a:xfrm>
          <a:off x="0" y="1249756"/>
          <a:ext cx="1001871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5EA191-101C-4A84-954C-92BEF776ECBC}">
      <dsp:nvSpPr>
        <dsp:cNvPr id="0" name=""/>
        <dsp:cNvSpPr/>
      </dsp:nvSpPr>
      <dsp:spPr>
        <a:xfrm>
          <a:off x="0" y="1249756"/>
          <a:ext cx="10018712" cy="62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kern="1200"/>
            <a:t>Development: </a:t>
          </a:r>
          <a:r>
            <a:rPr lang="en-US" sz="2800" kern="1200"/>
            <a:t>Python </a:t>
          </a:r>
        </a:p>
      </dsp:txBody>
      <dsp:txXfrm>
        <a:off x="0" y="1249756"/>
        <a:ext cx="10018712" cy="624687"/>
      </dsp:txXfrm>
    </dsp:sp>
    <dsp:sp modelId="{2AE61B72-3CCF-4EA3-861A-401B90295A83}">
      <dsp:nvSpPr>
        <dsp:cNvPr id="0" name=""/>
        <dsp:cNvSpPr/>
      </dsp:nvSpPr>
      <dsp:spPr>
        <a:xfrm>
          <a:off x="0" y="1874444"/>
          <a:ext cx="1001871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F78A50-01DF-43B8-86A7-AFA044910F5F}">
      <dsp:nvSpPr>
        <dsp:cNvPr id="0" name=""/>
        <dsp:cNvSpPr/>
      </dsp:nvSpPr>
      <dsp:spPr>
        <a:xfrm>
          <a:off x="0" y="1874444"/>
          <a:ext cx="10018712" cy="62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rtl="0">
            <a:lnSpc>
              <a:spcPct val="90000"/>
            </a:lnSpc>
            <a:spcBef>
              <a:spcPct val="0"/>
            </a:spcBef>
            <a:spcAft>
              <a:spcPct val="35000"/>
            </a:spcAft>
            <a:buNone/>
          </a:pPr>
          <a:r>
            <a:rPr lang="en-US" sz="2800" b="1" kern="1200"/>
            <a:t>Building model: </a:t>
          </a:r>
          <a:r>
            <a:rPr lang="en-US" sz="2800" kern="1200"/>
            <a:t>Jupiter Notebook</a:t>
          </a:r>
          <a:r>
            <a:rPr lang="en-US" sz="2800" kern="1200">
              <a:latin typeface="Calibri Light" panose="020F0302020204030204"/>
            </a:rPr>
            <a:t> , google </a:t>
          </a:r>
          <a:r>
            <a:rPr lang="en-US" sz="2800" kern="1200" err="1">
              <a:latin typeface="Calibri Light" panose="020F0302020204030204"/>
            </a:rPr>
            <a:t>colab</a:t>
          </a:r>
          <a:endParaRPr lang="en-US" sz="2800" kern="1200"/>
        </a:p>
      </dsp:txBody>
      <dsp:txXfrm>
        <a:off x="0" y="1874444"/>
        <a:ext cx="10018712" cy="624687"/>
      </dsp:txXfrm>
    </dsp:sp>
    <dsp:sp modelId="{CDAACAF8-80EA-4259-9A0A-6F4AE8A88CDC}">
      <dsp:nvSpPr>
        <dsp:cNvPr id="0" name=""/>
        <dsp:cNvSpPr/>
      </dsp:nvSpPr>
      <dsp:spPr>
        <a:xfrm>
          <a:off x="0" y="2499131"/>
          <a:ext cx="1001871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119121-55E4-4DF6-800D-DECE9AC91DFA}">
      <dsp:nvSpPr>
        <dsp:cNvPr id="0" name=""/>
        <dsp:cNvSpPr/>
      </dsp:nvSpPr>
      <dsp:spPr>
        <a:xfrm>
          <a:off x="0" y="2499131"/>
          <a:ext cx="10018712" cy="62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rtl="0">
            <a:lnSpc>
              <a:spcPct val="90000"/>
            </a:lnSpc>
            <a:spcBef>
              <a:spcPct val="0"/>
            </a:spcBef>
            <a:spcAft>
              <a:spcPct val="35000"/>
            </a:spcAft>
            <a:buNone/>
          </a:pPr>
          <a:r>
            <a:rPr lang="en-GB" sz="2800" b="1" kern="1200"/>
            <a:t>Algorithms</a:t>
          </a:r>
          <a:r>
            <a:rPr lang="en-GB" sz="2800" kern="1200"/>
            <a:t>: DBSCAN, k-means</a:t>
          </a:r>
          <a:r>
            <a:rPr lang="en-GB" sz="2800" kern="1200">
              <a:latin typeface="Calibri Light" panose="020F0302020204030204"/>
            </a:rPr>
            <a:t> , deep learning</a:t>
          </a:r>
          <a:endParaRPr lang="en-US" sz="2800" kern="1200"/>
        </a:p>
      </dsp:txBody>
      <dsp:txXfrm>
        <a:off x="0" y="2499131"/>
        <a:ext cx="10018712" cy="624687"/>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5/4/2025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5/4/2025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1</a:t>
            </a:fld>
            <a:endParaRPr lang="en-US"/>
          </a:p>
        </p:txBody>
      </p:sp>
    </p:spTree>
    <p:extLst>
      <p:ext uri="{BB962C8B-B14F-4D97-AF65-F5344CB8AC3E}">
        <p14:creationId xmlns:p14="http://schemas.microsoft.com/office/powerpoint/2010/main" val="3009852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smtClean="0"/>
              <a:pPr/>
              <a:t>5/4/2025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324678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5/4/2025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76849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5/4/2025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500265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5/4/2025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433590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920066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smtClean="0"/>
              <a:pPr/>
              <a:t>5/4/2025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183970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smtClean="0"/>
              <a:pPr/>
              <a:t>5/4/2025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250238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smtClean="0"/>
              <a:pPr/>
              <a:t>5/4/2025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804245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503561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733204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9609445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5/4/2025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1435646712"/>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unb.ca/cic/datasets/ids-2017.htm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doi.org/10.1007/978-3-030-63924-2_17" TargetMode="External"/><Relationship Id="rId7" Type="http://schemas.openxmlformats.org/officeDocument/2006/relationships/hyperlink" Target="https://www.unb.ca/cic/datasets/ids-2017.html" TargetMode="External"/><Relationship Id="rId2" Type="http://schemas.openxmlformats.org/officeDocument/2006/relationships/hyperlink" Target="https://doi.org/10.3390/math11153398" TargetMode="External"/><Relationship Id="rId1" Type="http://schemas.openxmlformats.org/officeDocument/2006/relationships/slideLayout" Target="../slideLayouts/slideLayout2.xml"/><Relationship Id="rId6" Type="http://schemas.openxmlformats.org/officeDocument/2006/relationships/hyperlink" Target="https://ieeexplore.ieee.org/abstract/document/6583681" TargetMode="External"/><Relationship Id="rId5" Type="http://schemas.openxmlformats.org/officeDocument/2006/relationships/hyperlink" Target="https://arxiv.org/html/2412.04901v1" TargetMode="External"/><Relationship Id="rId4" Type="http://schemas.openxmlformats.org/officeDocument/2006/relationships/hyperlink" Target="https://doi.org/10.1007/978-3-031-28451-9_34"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kaggle.com/datasets/naserabdullahalam/phishing-email-dataset?select=phishing_email.csv" TargetMode="External"/><Relationship Id="rId7" Type="http://schemas.openxmlformats.org/officeDocument/2006/relationships/hyperlink" Target="https://github.com/kregg34/EmailHeaderAnomalyDetection/tree/master" TargetMode="External"/><Relationship Id="rId2" Type="http://schemas.openxmlformats.org/officeDocument/2006/relationships/hyperlink" Target="https://www.kaggle.com/datasets/subhajournal/phishingemails" TargetMode="External"/><Relationship Id="rId1" Type="http://schemas.openxmlformats.org/officeDocument/2006/relationships/slideLayout" Target="../slideLayouts/slideLayout2.xml"/><Relationship Id="rId6" Type="http://schemas.openxmlformats.org/officeDocument/2006/relationships/hyperlink" Target="https://www.cs.jhu.edu/~mdredze/datasets/image_spam/" TargetMode="External"/><Relationship Id="rId5" Type="http://schemas.openxmlformats.org/officeDocument/2006/relationships/hyperlink" Target="https://www.perplexity.ai/search/-uBv.w5coRx6rm5XyvkM__A?2=r" TargetMode="External"/><Relationship Id="rId4" Type="http://schemas.openxmlformats.org/officeDocument/2006/relationships/hyperlink" Target="https://www.kaggle.com/api/v1/datasets/download/wanderfj/enron-spam"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hyperlink" Target="https://www.kaggle.com/datasets/naserabdullahalam/phishing-email-dataset?select=phishing_email.csv" TargetMode="External"/><Relationship Id="rId2" Type="http://schemas.openxmlformats.org/officeDocument/2006/relationships/hyperlink" Target="https://www.kaggle.com/datasets/subhajournal/phishingemails" TargetMode="External"/><Relationship Id="rId1" Type="http://schemas.openxmlformats.org/officeDocument/2006/relationships/slideLayout" Target="../slideLayouts/slideLayout3.xml"/><Relationship Id="rId5" Type="http://schemas.openxmlformats.org/officeDocument/2006/relationships/hyperlink" Target="https://github.com/kregg34/EmailHeaderAnomalyDetection/tree/master" TargetMode="External"/><Relationship Id="rId4" Type="http://schemas.openxmlformats.org/officeDocument/2006/relationships/hyperlink" Target="https://www.perplexity.ai/search/-uBv.w5coRx6rm5XyvkM__A?2=r"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s://www.unb.ca/cic/datasets/malmem-2022.html"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hyperlink" Target="https://www.unb.ca/cic/datasets/malmem-2022.html" TargetMode="Externa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hyperlink" Target="https://www.kaggle.com/datasets/omduggineni/loghub-hadoop-distributed-file-system-log-data/data"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hyperlink" Target="https://arxiv.org/abs/1812.01552" TargetMode="External"/><Relationship Id="rId2" Type="http://schemas.openxmlformats.org/officeDocument/2006/relationships/hyperlink" Target="https://archive2.cra.org/Activities/craw_archive/dmp/awards/2004/Coggan/FinalReport.pdf" TargetMode="External"/><Relationship Id="rId1" Type="http://schemas.openxmlformats.org/officeDocument/2006/relationships/slideLayout" Target="../slideLayouts/slideLayout3.xml"/><Relationship Id="rId6" Type="http://schemas.openxmlformats.org/officeDocument/2006/relationships/hyperlink" Target="https://ieeexplore.ieee.org/document/7952670" TargetMode="External"/><Relationship Id="rId5" Type="http://schemas.openxmlformats.org/officeDocument/2006/relationships/hyperlink" Target="https://arxiv.org/abs/2104.04424" TargetMode="External"/><Relationship Id="rId4" Type="http://schemas.openxmlformats.org/officeDocument/2006/relationships/hyperlink" Target="https://people.csail.mit.edu/gdk/pubs/bbrl-paper.pdf"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6" name="Rectangle 1045">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Phishing and Spear Phishing Attacks">
            <a:extLst>
              <a:ext uri="{FF2B5EF4-FFF2-40B4-BE49-F238E27FC236}">
                <a16:creationId xmlns:a16="http://schemas.microsoft.com/office/drawing/2014/main" id="{36EB85BC-F6BF-D3D4-8FFB-C2231A2728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375" r="23298" b="2716"/>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51" name="Rectangle 105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475E098-F3D0-453C-BBF5-A7C840F21FD8}"/>
              </a:ext>
            </a:extLst>
          </p:cNvPr>
          <p:cNvSpPr>
            <a:spLocks noGrp="1"/>
          </p:cNvSpPr>
          <p:nvPr>
            <p:ph type="ctrTitle"/>
          </p:nvPr>
        </p:nvSpPr>
        <p:spPr>
          <a:xfrm>
            <a:off x="477981" y="1122363"/>
            <a:ext cx="4023360" cy="3204134"/>
          </a:xfrm>
        </p:spPr>
        <p:txBody>
          <a:bodyPr anchor="b">
            <a:normAutofit/>
          </a:bodyPr>
          <a:lstStyle/>
          <a:p>
            <a:pPr algn="l"/>
            <a:r>
              <a:rPr lang="en-US" sz="3700" b="1">
                <a:latin typeface="Times New Roman" panose="02020603050405020304" pitchFamily="18" charset="0"/>
                <a:cs typeface="Times New Roman" panose="02020603050405020304" pitchFamily="18" charset="0"/>
              </a:rPr>
              <a:t>Advanced Persistent Threat (APT) Detection and Mitigation Framework </a:t>
            </a:r>
          </a:p>
        </p:txBody>
      </p:sp>
      <p:sp>
        <p:nvSpPr>
          <p:cNvPr id="5" name="Subtitle 4">
            <a:extLst>
              <a:ext uri="{FF2B5EF4-FFF2-40B4-BE49-F238E27FC236}">
                <a16:creationId xmlns:a16="http://schemas.microsoft.com/office/drawing/2014/main" id="{288F3F03-40A0-499D-BDCC-A8E886D9D7C4}"/>
              </a:ext>
            </a:extLst>
          </p:cNvPr>
          <p:cNvSpPr>
            <a:spLocks noGrp="1"/>
          </p:cNvSpPr>
          <p:nvPr>
            <p:ph type="subTitle" idx="1"/>
          </p:nvPr>
        </p:nvSpPr>
        <p:spPr>
          <a:xfrm>
            <a:off x="477980" y="4872922"/>
            <a:ext cx="4023359" cy="1208141"/>
          </a:xfrm>
        </p:spPr>
        <p:txBody>
          <a:bodyPr>
            <a:normAutofit/>
          </a:bodyPr>
          <a:lstStyle/>
          <a:p>
            <a:pPr algn="l"/>
            <a:r>
              <a:rPr lang="en-US" sz="2000" b="1">
                <a:latin typeface="Times New Roman"/>
                <a:cs typeface="Times New Roman"/>
              </a:rPr>
              <a:t> R25-037</a:t>
            </a:r>
          </a:p>
        </p:txBody>
      </p:sp>
      <p:sp>
        <p:nvSpPr>
          <p:cNvPr id="1052" name="Rectangle 105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53" name="Rectangle 105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3887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4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609FF9A-4FCE-468E-A86A-C9AB525EA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83FF82-B0E7-356B-D5CD-1558D5BB3762}"/>
              </a:ext>
            </a:extLst>
          </p:cNvPr>
          <p:cNvSpPr>
            <a:spLocks noGrp="1"/>
          </p:cNvSpPr>
          <p:nvPr>
            <p:ph type="title"/>
          </p:nvPr>
        </p:nvSpPr>
        <p:spPr>
          <a:xfrm>
            <a:off x="836676" y="477520"/>
            <a:ext cx="10515600" cy="750725"/>
          </a:xfrm>
        </p:spPr>
        <p:txBody>
          <a:bodyPr vert="horz" lIns="91440" tIns="45720" rIns="91440" bIns="45720" rtlCol="0" anchor="b">
            <a:normAutofit fontScale="90000"/>
          </a:bodyPr>
          <a:lstStyle/>
          <a:p>
            <a:pPr algn="ctr"/>
            <a:r>
              <a:rPr lang="en-US" sz="5200" kern="1200">
                <a:solidFill>
                  <a:schemeClr val="tx1"/>
                </a:solidFill>
                <a:latin typeface="+mj-lt"/>
                <a:ea typeface="+mj-ea"/>
                <a:cs typeface="+mj-cs"/>
              </a:rPr>
              <a:t>Introduction and Background</a:t>
            </a:r>
          </a:p>
        </p:txBody>
      </p:sp>
      <p:sp>
        <p:nvSpPr>
          <p:cNvPr id="3" name="Text Placeholder 2">
            <a:extLst>
              <a:ext uri="{FF2B5EF4-FFF2-40B4-BE49-F238E27FC236}">
                <a16:creationId xmlns:a16="http://schemas.microsoft.com/office/drawing/2014/main" id="{88B6B13A-28BC-0BD1-098B-1522BE57062C}"/>
              </a:ext>
            </a:extLst>
          </p:cNvPr>
          <p:cNvSpPr>
            <a:spLocks noGrp="1"/>
          </p:cNvSpPr>
          <p:nvPr>
            <p:ph type="body" idx="1"/>
          </p:nvPr>
        </p:nvSpPr>
        <p:spPr>
          <a:xfrm>
            <a:off x="621939" y="1705766"/>
            <a:ext cx="10515600" cy="3315251"/>
          </a:xfrm>
        </p:spPr>
        <p:txBody>
          <a:bodyPr vert="horz" lIns="91440" tIns="45720" rIns="91440" bIns="45720" rtlCol="0">
            <a:normAutofit/>
          </a:bodyPr>
          <a:lstStyle/>
          <a:p>
            <a:r>
              <a:rPr kumimoji="0" lang="en-US" altLang="en-US" b="1" i="0" u="none" strike="noStrike" kern="1200" normalizeH="0" baseline="0">
                <a:ln>
                  <a:noFill/>
                </a:ln>
                <a:solidFill>
                  <a:schemeClr val="tx1"/>
                </a:solidFill>
                <a:ea typeface="+mn-ea"/>
                <a:cs typeface="+mn-cs"/>
              </a:rPr>
              <a:t>Cyberattack Reconnaissance Detection</a:t>
            </a:r>
            <a:br>
              <a:rPr kumimoji="0" lang="en-US" altLang="en-US" b="0" i="0" u="none" strike="noStrike" kern="1200" normalizeH="0" baseline="0">
                <a:ln>
                  <a:noFill/>
                </a:ln>
                <a:solidFill>
                  <a:schemeClr val="tx1"/>
                </a:solidFill>
                <a:ea typeface="+mn-ea"/>
                <a:cs typeface="+mn-cs"/>
              </a:rPr>
            </a:br>
            <a:r>
              <a:rPr kumimoji="0" lang="en-US" altLang="en-US" b="0" i="0" u="none" strike="noStrike" kern="1200" normalizeH="0" baseline="0">
                <a:ln>
                  <a:noFill/>
                </a:ln>
                <a:solidFill>
                  <a:schemeClr val="tx1"/>
                </a:solidFill>
                <a:ea typeface="+mn-ea"/>
                <a:cs typeface="+mn-cs"/>
              </a:rPr>
              <a:t>• Reconnaissance is the initial stage of cyberattacks, gathering information about target systems.</a:t>
            </a:r>
            <a:br>
              <a:rPr kumimoji="0" lang="en-US" altLang="en-US" b="0" i="0" u="none" strike="noStrike" kern="1200" normalizeH="0" baseline="0">
                <a:ln>
                  <a:noFill/>
                </a:ln>
                <a:solidFill>
                  <a:schemeClr val="tx1"/>
                </a:solidFill>
                <a:ea typeface="+mn-ea"/>
                <a:cs typeface="+mn-cs"/>
              </a:rPr>
            </a:br>
            <a:r>
              <a:rPr kumimoji="0" lang="en-US" altLang="en-US" b="0" i="0" u="none" strike="noStrike" kern="1200" normalizeH="0" baseline="0">
                <a:ln>
                  <a:noFill/>
                </a:ln>
                <a:solidFill>
                  <a:schemeClr val="tx1"/>
                </a:solidFill>
                <a:ea typeface="+mn-ea"/>
                <a:cs typeface="+mn-cs"/>
              </a:rPr>
              <a:t>• Traditional methods rely on signature-based systems, ineffective against new threats.</a:t>
            </a:r>
            <a:br>
              <a:rPr kumimoji="0" lang="en-US" altLang="en-US" b="0" i="0" u="none" strike="noStrike" kern="1200" normalizeH="0" baseline="0">
                <a:ln>
                  <a:noFill/>
                </a:ln>
                <a:solidFill>
                  <a:schemeClr val="tx1"/>
                </a:solidFill>
                <a:ea typeface="+mn-ea"/>
                <a:cs typeface="+mn-cs"/>
              </a:rPr>
            </a:br>
            <a:r>
              <a:rPr kumimoji="0" lang="en-US" altLang="en-US" b="0" i="0" u="none" strike="noStrike" kern="1200" normalizeH="0" baseline="0">
                <a:ln>
                  <a:noFill/>
                </a:ln>
                <a:solidFill>
                  <a:schemeClr val="tx1"/>
                </a:solidFill>
                <a:ea typeface="+mn-ea"/>
                <a:cs typeface="+mn-cs"/>
              </a:rPr>
              <a:t>• Anomaly-based clustering techniques identify deviations from normal network traffic, enabling early threat detection.</a:t>
            </a:r>
            <a:br>
              <a:rPr kumimoji="0" lang="en-US" altLang="en-US" b="0" i="0" u="none" strike="noStrike" kern="1200" normalizeH="0" baseline="0">
                <a:ln>
                  <a:noFill/>
                </a:ln>
                <a:solidFill>
                  <a:schemeClr val="tx1"/>
                </a:solidFill>
                <a:ea typeface="+mn-ea"/>
                <a:cs typeface="+mn-cs"/>
              </a:rPr>
            </a:br>
            <a:r>
              <a:rPr kumimoji="0" lang="en-US" altLang="en-US" b="0" i="0" u="none" strike="noStrike" kern="1200" normalizeH="0" baseline="0">
                <a:ln>
                  <a:noFill/>
                </a:ln>
                <a:solidFill>
                  <a:schemeClr val="tx1"/>
                </a:solidFill>
                <a:ea typeface="+mn-ea"/>
                <a:cs typeface="+mn-cs"/>
              </a:rPr>
              <a:t>• Study focuses on developing an advanced anomaly-based clustering framework for reconnaissance detection.</a:t>
            </a:r>
          </a:p>
          <a:p>
            <a:endParaRPr lang="en-US" kern="1200">
              <a:solidFill>
                <a:schemeClr val="tx1"/>
              </a:solidFill>
              <a:ea typeface="+mn-ea"/>
              <a:cs typeface="+mn-cs"/>
            </a:endParaRPr>
          </a:p>
        </p:txBody>
      </p:sp>
      <p:sp>
        <p:nvSpPr>
          <p:cNvPr id="4" name="Rectangle 3">
            <a:extLst>
              <a:ext uri="{FF2B5EF4-FFF2-40B4-BE49-F238E27FC236}">
                <a16:creationId xmlns:a16="http://schemas.microsoft.com/office/drawing/2014/main" id="{D4C29AAB-AF4A-69F5-D5AA-F524782BD338}"/>
              </a:ext>
            </a:extLst>
          </p:cNvPr>
          <p:cNvSpPr/>
          <p:nvPr/>
        </p:nvSpPr>
        <p:spPr>
          <a:xfrm>
            <a:off x="4321174"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IT21812880</a:t>
            </a:r>
            <a:r>
              <a:rPr lang="en-US" sz="1800">
                <a:solidFill>
                  <a:schemeClr val="tx1"/>
                </a:solidFill>
              </a:rPr>
              <a:t>   |   </a:t>
            </a:r>
            <a:r>
              <a:rPr lang="en-US">
                <a:solidFill>
                  <a:schemeClr val="tx1"/>
                </a:solidFill>
              </a:rPr>
              <a:t>N.H.S </a:t>
            </a:r>
            <a:r>
              <a:rPr lang="en-US" err="1">
                <a:solidFill>
                  <a:schemeClr val="tx1"/>
                </a:solidFill>
              </a:rPr>
              <a:t>Chandrasekara</a:t>
            </a:r>
            <a:r>
              <a:rPr lang="en-US">
                <a:solidFill>
                  <a:schemeClr val="tx1"/>
                </a:solidFill>
              </a:rPr>
              <a:t> </a:t>
            </a:r>
            <a:r>
              <a:rPr lang="en-US" sz="1800">
                <a:solidFill>
                  <a:schemeClr val="tx1"/>
                </a:solidFill>
              </a:rPr>
              <a:t>|   </a:t>
            </a:r>
            <a:r>
              <a:rPr lang="en-US">
                <a:solidFill>
                  <a:schemeClr val="tx1"/>
                </a:solidFill>
              </a:rPr>
              <a:t>R25-037</a:t>
            </a:r>
            <a:endParaRPr lang="en-US" sz="1800" b="0">
              <a:solidFill>
                <a:schemeClr val="tx1"/>
              </a:solidFill>
            </a:endParaRPr>
          </a:p>
        </p:txBody>
      </p:sp>
    </p:spTree>
    <p:extLst>
      <p:ext uri="{BB962C8B-B14F-4D97-AF65-F5344CB8AC3E}">
        <p14:creationId xmlns:p14="http://schemas.microsoft.com/office/powerpoint/2010/main" val="2373219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E8883F-180F-41FF-B53F-EF49BD9568CA}"/>
              </a:ext>
            </a:extLst>
          </p:cNvPr>
          <p:cNvSpPr>
            <a:spLocks noGrp="1"/>
          </p:cNvSpPr>
          <p:nvPr>
            <p:ph type="title"/>
          </p:nvPr>
        </p:nvSpPr>
        <p:spPr>
          <a:xfrm>
            <a:off x="3401060" y="871060"/>
            <a:ext cx="6718300" cy="1240155"/>
          </a:xfrm>
        </p:spPr>
        <p:txBody>
          <a:bodyPr>
            <a:noAutofit/>
          </a:bodyPr>
          <a:lstStyle/>
          <a:p>
            <a:r>
              <a:rPr lang="en-US"/>
              <a:t>Research Question</a:t>
            </a:r>
            <a:br>
              <a:rPr lang="en-US"/>
            </a:br>
            <a:endParaRPr lang="en-US"/>
          </a:p>
        </p:txBody>
      </p:sp>
      <p:sp>
        <p:nvSpPr>
          <p:cNvPr id="6" name="Text Placeholder 5">
            <a:extLst>
              <a:ext uri="{FF2B5EF4-FFF2-40B4-BE49-F238E27FC236}">
                <a16:creationId xmlns:a16="http://schemas.microsoft.com/office/drawing/2014/main" id="{1A53AEB1-B06A-4385-9D7D-63D45599F0F2}"/>
              </a:ext>
            </a:extLst>
          </p:cNvPr>
          <p:cNvSpPr>
            <a:spLocks noGrp="1"/>
          </p:cNvSpPr>
          <p:nvPr>
            <p:ph type="body" idx="1"/>
          </p:nvPr>
        </p:nvSpPr>
        <p:spPr>
          <a:xfrm>
            <a:off x="1173102" y="1491137"/>
            <a:ext cx="10363200" cy="1500187"/>
          </a:xfrm>
        </p:spPr>
        <p:txBody>
          <a:bodyPr>
            <a:normAutofit/>
          </a:bodyPr>
          <a:lstStyle/>
          <a:p>
            <a:pPr algn="ctr"/>
            <a:br>
              <a:rPr lang="en-US"/>
            </a:br>
            <a:r>
              <a:rPr lang="en-US">
                <a:solidFill>
                  <a:schemeClr val="tx1"/>
                </a:solidFill>
                <a:cs typeface="Times New Roman" panose="02020603050405020304" pitchFamily="18" charset="0"/>
              </a:rPr>
              <a:t>How can adaptive clustering improve APT detection during the reconnaissance stage?</a:t>
            </a:r>
          </a:p>
          <a:p>
            <a:endParaRPr lang="en-US" b="1"/>
          </a:p>
        </p:txBody>
      </p:sp>
      <p:sp>
        <p:nvSpPr>
          <p:cNvPr id="2" name="Rectangle 1">
            <a:extLst>
              <a:ext uri="{FF2B5EF4-FFF2-40B4-BE49-F238E27FC236}">
                <a16:creationId xmlns:a16="http://schemas.microsoft.com/office/drawing/2014/main" id="{0187EB1A-0B8B-DE28-95BF-C8AF00444BE5}"/>
              </a:ext>
            </a:extLst>
          </p:cNvPr>
          <p:cNvSpPr/>
          <p:nvPr/>
        </p:nvSpPr>
        <p:spPr>
          <a:xfrm>
            <a:off x="3725545" y="641796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IT21812880</a:t>
            </a:r>
            <a:r>
              <a:rPr lang="en-US" sz="1800">
                <a:solidFill>
                  <a:schemeClr val="tx1"/>
                </a:solidFill>
              </a:rPr>
              <a:t>   |   </a:t>
            </a:r>
            <a:r>
              <a:rPr lang="en-US">
                <a:solidFill>
                  <a:schemeClr val="tx1"/>
                </a:solidFill>
              </a:rPr>
              <a:t>N.H.S </a:t>
            </a:r>
            <a:r>
              <a:rPr lang="en-US" err="1">
                <a:solidFill>
                  <a:schemeClr val="tx1"/>
                </a:solidFill>
              </a:rPr>
              <a:t>Chandrasekara</a:t>
            </a:r>
            <a:r>
              <a:rPr lang="en-US">
                <a:solidFill>
                  <a:schemeClr val="tx1"/>
                </a:solidFill>
              </a:rPr>
              <a:t> </a:t>
            </a:r>
            <a:r>
              <a:rPr lang="en-US" sz="1800">
                <a:solidFill>
                  <a:schemeClr val="tx1"/>
                </a:solidFill>
              </a:rPr>
              <a:t>|   </a:t>
            </a:r>
            <a:r>
              <a:rPr lang="en-US">
                <a:solidFill>
                  <a:schemeClr val="tx1"/>
                </a:solidFill>
              </a:rPr>
              <a:t>R25-037</a:t>
            </a:r>
            <a:endParaRPr lang="en-US" sz="1800" b="0">
              <a:solidFill>
                <a:schemeClr val="tx1"/>
              </a:solidFill>
            </a:endParaRPr>
          </a:p>
        </p:txBody>
      </p:sp>
      <p:pic>
        <p:nvPicPr>
          <p:cNvPr id="4098" name="Picture 2" descr="Cartoon Kids Boy Question Isolated Free PNG Free PNG 24484038 PNG">
            <a:extLst>
              <a:ext uri="{FF2B5EF4-FFF2-40B4-BE49-F238E27FC236}">
                <a16:creationId xmlns:a16="http://schemas.microsoft.com/office/drawing/2014/main" id="{B3C7DB6B-66C1-C853-0083-3D3F9B4CAE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4584" y="3318456"/>
            <a:ext cx="3272344" cy="3272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232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26396-88BD-2D1A-6305-FF91AB4F5008}"/>
              </a:ext>
            </a:extLst>
          </p:cNvPr>
          <p:cNvSpPr>
            <a:spLocks noGrp="1"/>
          </p:cNvSpPr>
          <p:nvPr>
            <p:ph type="title"/>
          </p:nvPr>
        </p:nvSpPr>
        <p:spPr>
          <a:xfrm>
            <a:off x="3844857" y="86873"/>
            <a:ext cx="4502285" cy="1325563"/>
          </a:xfrm>
        </p:spPr>
        <p:txBody>
          <a:bodyPr>
            <a:normAutofit/>
          </a:bodyPr>
          <a:lstStyle/>
          <a:p>
            <a:r>
              <a:rPr lang="en-GB" sz="6000"/>
              <a:t>Research Gap</a:t>
            </a:r>
            <a:endParaRPr lang="en-US" sz="6000"/>
          </a:p>
        </p:txBody>
      </p:sp>
      <p:sp>
        <p:nvSpPr>
          <p:cNvPr id="3" name="Content Placeholder 2">
            <a:extLst>
              <a:ext uri="{FF2B5EF4-FFF2-40B4-BE49-F238E27FC236}">
                <a16:creationId xmlns:a16="http://schemas.microsoft.com/office/drawing/2014/main" id="{4EBDCB27-AB89-79FF-3F96-391053812F3F}"/>
              </a:ext>
            </a:extLst>
          </p:cNvPr>
          <p:cNvSpPr>
            <a:spLocks noGrp="1"/>
          </p:cNvSpPr>
          <p:nvPr>
            <p:ph idx="1"/>
          </p:nvPr>
        </p:nvSpPr>
        <p:spPr>
          <a:xfrm>
            <a:off x="838199" y="1412436"/>
            <a:ext cx="10515600" cy="1885241"/>
          </a:xfrm>
        </p:spPr>
        <p:txBody>
          <a:bodyPr>
            <a:noAutofit/>
          </a:bodyPr>
          <a:lstStyle/>
          <a:p>
            <a:pPr marL="0" indent="0">
              <a:buNone/>
            </a:pPr>
            <a:r>
              <a:rPr lang="en-US" sz="2400">
                <a:solidFill>
                  <a:schemeClr val="tx1"/>
                </a:solidFill>
              </a:rPr>
              <a:t>While anomaly-based clustering has been applied in other domains, its use in reconnaissance detection remains underexplored. Existing methods either lack scalability or generate high false-positive rates, limiting their practical application. This research aims to fill this gap by creating a novel clustering framework optimized for real-world network environments.</a:t>
            </a:r>
          </a:p>
          <a:p>
            <a:endParaRPr lang="en-GB" sz="2400"/>
          </a:p>
          <a:p>
            <a:endParaRPr lang="en-US" sz="2400"/>
          </a:p>
        </p:txBody>
      </p:sp>
      <p:sp>
        <p:nvSpPr>
          <p:cNvPr id="4" name="Rectangle 3">
            <a:extLst>
              <a:ext uri="{FF2B5EF4-FFF2-40B4-BE49-F238E27FC236}">
                <a16:creationId xmlns:a16="http://schemas.microsoft.com/office/drawing/2014/main" id="{EFD73530-15E8-2927-D7F7-D8C8FFFF4574}"/>
              </a:ext>
            </a:extLst>
          </p:cNvPr>
          <p:cNvSpPr/>
          <p:nvPr/>
        </p:nvSpPr>
        <p:spPr>
          <a:xfrm>
            <a:off x="374586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IT21812880</a:t>
            </a:r>
            <a:r>
              <a:rPr lang="en-US" sz="1800">
                <a:solidFill>
                  <a:schemeClr val="tx1"/>
                </a:solidFill>
              </a:rPr>
              <a:t>   |   </a:t>
            </a:r>
            <a:r>
              <a:rPr lang="en-US">
                <a:solidFill>
                  <a:schemeClr val="tx1"/>
                </a:solidFill>
              </a:rPr>
              <a:t>N.H.S </a:t>
            </a:r>
            <a:r>
              <a:rPr lang="en-US" err="1">
                <a:solidFill>
                  <a:schemeClr val="tx1"/>
                </a:solidFill>
              </a:rPr>
              <a:t>Chandrasekara</a:t>
            </a:r>
            <a:r>
              <a:rPr lang="en-US">
                <a:solidFill>
                  <a:schemeClr val="tx1"/>
                </a:solidFill>
              </a:rPr>
              <a:t> </a:t>
            </a:r>
            <a:r>
              <a:rPr lang="en-US" sz="1800">
                <a:solidFill>
                  <a:schemeClr val="tx1"/>
                </a:solidFill>
              </a:rPr>
              <a:t>|   </a:t>
            </a:r>
            <a:r>
              <a:rPr lang="en-US">
                <a:solidFill>
                  <a:schemeClr val="tx1"/>
                </a:solidFill>
              </a:rPr>
              <a:t>R25-037</a:t>
            </a:r>
            <a:endParaRPr lang="en-US" sz="1800" b="0">
              <a:solidFill>
                <a:schemeClr val="tx1"/>
              </a:solidFill>
            </a:endParaRPr>
          </a:p>
        </p:txBody>
      </p:sp>
    </p:spTree>
    <p:extLst>
      <p:ext uri="{BB962C8B-B14F-4D97-AF65-F5344CB8AC3E}">
        <p14:creationId xmlns:p14="http://schemas.microsoft.com/office/powerpoint/2010/main" val="3893091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CDA55-0B8C-DCDD-0B56-7B5C520A0F06}"/>
              </a:ext>
            </a:extLst>
          </p:cNvPr>
          <p:cNvSpPr>
            <a:spLocks noGrp="1"/>
          </p:cNvSpPr>
          <p:nvPr>
            <p:ph type="title"/>
          </p:nvPr>
        </p:nvSpPr>
        <p:spPr>
          <a:xfrm>
            <a:off x="1714120" y="618145"/>
            <a:ext cx="8930747" cy="1272183"/>
          </a:xfrm>
        </p:spPr>
        <p:txBody>
          <a:bodyPr>
            <a:normAutofit/>
          </a:bodyPr>
          <a:lstStyle/>
          <a:p>
            <a:pPr algn="ctr"/>
            <a:r>
              <a:rPr lang="en-US">
                <a:ea typeface="+mj-lt"/>
                <a:cs typeface="+mj-lt"/>
              </a:rPr>
              <a:t>Comparisons</a:t>
            </a:r>
            <a:endParaRPr lang="en-US"/>
          </a:p>
          <a:p>
            <a:endParaRPr lang="en-US"/>
          </a:p>
        </p:txBody>
      </p:sp>
      <p:sp>
        <p:nvSpPr>
          <p:cNvPr id="3" name="Text Placeholder 2">
            <a:extLst>
              <a:ext uri="{FF2B5EF4-FFF2-40B4-BE49-F238E27FC236}">
                <a16:creationId xmlns:a16="http://schemas.microsoft.com/office/drawing/2014/main" id="{A45F4773-5980-6F56-6C19-B9A8753FC998}"/>
              </a:ext>
            </a:extLst>
          </p:cNvPr>
          <p:cNvSpPr>
            <a:spLocks noGrp="1"/>
          </p:cNvSpPr>
          <p:nvPr>
            <p:ph type="body" idx="1"/>
          </p:nvPr>
        </p:nvSpPr>
        <p:spPr>
          <a:xfrm flipV="1">
            <a:off x="6741506" y="4483896"/>
            <a:ext cx="200405" cy="75771"/>
          </a:xfrm>
        </p:spPr>
        <p:txBody>
          <a:bodyPr>
            <a:normAutofit fontScale="25000" lnSpcReduction="20000"/>
          </a:bodyPr>
          <a:lstStyle/>
          <a:p>
            <a:endParaRPr lang="en-US"/>
          </a:p>
        </p:txBody>
      </p:sp>
      <p:sp>
        <p:nvSpPr>
          <p:cNvPr id="4" name="TextBox 3">
            <a:extLst>
              <a:ext uri="{FF2B5EF4-FFF2-40B4-BE49-F238E27FC236}">
                <a16:creationId xmlns:a16="http://schemas.microsoft.com/office/drawing/2014/main" id="{4F3B7DC4-B65C-3EFB-0218-7C086C6A450A}"/>
              </a:ext>
            </a:extLst>
          </p:cNvPr>
          <p:cNvSpPr txBox="1"/>
          <p:nvPr/>
        </p:nvSpPr>
        <p:spPr>
          <a:xfrm>
            <a:off x="4085544" y="6503926"/>
            <a:ext cx="52360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IT21812880</a:t>
            </a:r>
            <a:r>
              <a:rPr lang="en-US"/>
              <a:t> | N.H.S Chandrasekara | R25-037</a:t>
            </a:r>
          </a:p>
        </p:txBody>
      </p:sp>
      <p:graphicFrame>
        <p:nvGraphicFramePr>
          <p:cNvPr id="5" name="Table 4">
            <a:extLst>
              <a:ext uri="{FF2B5EF4-FFF2-40B4-BE49-F238E27FC236}">
                <a16:creationId xmlns:a16="http://schemas.microsoft.com/office/drawing/2014/main" id="{8E77EA51-B161-088F-2BEE-8741182830A3}"/>
              </a:ext>
            </a:extLst>
          </p:cNvPr>
          <p:cNvGraphicFramePr>
            <a:graphicFrameLocks noGrp="1"/>
          </p:cNvGraphicFramePr>
          <p:nvPr>
            <p:extLst>
              <p:ext uri="{D42A27DB-BD31-4B8C-83A1-F6EECF244321}">
                <p14:modId xmlns:p14="http://schemas.microsoft.com/office/powerpoint/2010/main" val="2019149338"/>
              </p:ext>
            </p:extLst>
          </p:nvPr>
        </p:nvGraphicFramePr>
        <p:xfrm>
          <a:off x="293784" y="1027933"/>
          <a:ext cx="11517345" cy="5161814"/>
        </p:xfrm>
        <a:graphic>
          <a:graphicData uri="http://schemas.openxmlformats.org/drawingml/2006/table">
            <a:tbl>
              <a:tblPr firstRow="1" bandRow="1">
                <a:tableStyleId>{5C22544A-7EE6-4342-B048-85BDC9FD1C3A}</a:tableStyleId>
              </a:tblPr>
              <a:tblGrid>
                <a:gridCol w="1645335">
                  <a:extLst>
                    <a:ext uri="{9D8B030D-6E8A-4147-A177-3AD203B41FA5}">
                      <a16:colId xmlns:a16="http://schemas.microsoft.com/office/drawing/2014/main" val="760317108"/>
                    </a:ext>
                  </a:extLst>
                </a:gridCol>
                <a:gridCol w="1645335">
                  <a:extLst>
                    <a:ext uri="{9D8B030D-6E8A-4147-A177-3AD203B41FA5}">
                      <a16:colId xmlns:a16="http://schemas.microsoft.com/office/drawing/2014/main" val="1057137270"/>
                    </a:ext>
                  </a:extLst>
                </a:gridCol>
                <a:gridCol w="1645335">
                  <a:extLst>
                    <a:ext uri="{9D8B030D-6E8A-4147-A177-3AD203B41FA5}">
                      <a16:colId xmlns:a16="http://schemas.microsoft.com/office/drawing/2014/main" val="3775755369"/>
                    </a:ext>
                  </a:extLst>
                </a:gridCol>
                <a:gridCol w="1645335">
                  <a:extLst>
                    <a:ext uri="{9D8B030D-6E8A-4147-A177-3AD203B41FA5}">
                      <a16:colId xmlns:a16="http://schemas.microsoft.com/office/drawing/2014/main" val="1854424233"/>
                    </a:ext>
                  </a:extLst>
                </a:gridCol>
                <a:gridCol w="1645335">
                  <a:extLst>
                    <a:ext uri="{9D8B030D-6E8A-4147-A177-3AD203B41FA5}">
                      <a16:colId xmlns:a16="http://schemas.microsoft.com/office/drawing/2014/main" val="3352292197"/>
                    </a:ext>
                  </a:extLst>
                </a:gridCol>
                <a:gridCol w="1645335">
                  <a:extLst>
                    <a:ext uri="{9D8B030D-6E8A-4147-A177-3AD203B41FA5}">
                      <a16:colId xmlns:a16="http://schemas.microsoft.com/office/drawing/2014/main" val="3435772029"/>
                    </a:ext>
                  </a:extLst>
                </a:gridCol>
                <a:gridCol w="1645335">
                  <a:extLst>
                    <a:ext uri="{9D8B030D-6E8A-4147-A177-3AD203B41FA5}">
                      <a16:colId xmlns:a16="http://schemas.microsoft.com/office/drawing/2014/main" val="3843942090"/>
                    </a:ext>
                  </a:extLst>
                </a:gridCol>
              </a:tblGrid>
              <a:tr h="1380247">
                <a:tc>
                  <a:txBody>
                    <a:bodyPr/>
                    <a:lstStyle/>
                    <a:p>
                      <a:pPr lvl="0">
                        <a:buNone/>
                      </a:pPr>
                      <a:r>
                        <a:rPr lang="en-US" sz="1800" b="0" i="0" u="none" strike="noStrike" noProof="0">
                          <a:latin typeface="+mn-lt"/>
                        </a:rPr>
                        <a:t>Requirement </a:t>
                      </a:r>
                      <a:endParaRPr lang="en-US">
                        <a:latin typeface="+mn-lt"/>
                      </a:endParaRPr>
                    </a:p>
                  </a:txBody>
                  <a:tcPr/>
                </a:tc>
                <a:tc>
                  <a:txBody>
                    <a:bodyPr/>
                    <a:lstStyle/>
                    <a:p>
                      <a:pPr lvl="0" algn="l">
                        <a:lnSpc>
                          <a:spcPct val="100000"/>
                        </a:lnSpc>
                        <a:spcBef>
                          <a:spcPts val="0"/>
                        </a:spcBef>
                        <a:spcAft>
                          <a:spcPts val="0"/>
                        </a:spcAft>
                        <a:buNone/>
                      </a:pPr>
                      <a:r>
                        <a:rPr lang="en-US" sz="1800" b="0" i="0" u="none" strike="noStrike" noProof="0">
                          <a:latin typeface="+mn-lt"/>
                        </a:rPr>
                        <a:t>Research </a:t>
                      </a:r>
                      <a:endParaRPr lang="en-US">
                        <a:latin typeface="+mn-lt"/>
                      </a:endParaRPr>
                    </a:p>
                    <a:p>
                      <a:pPr lvl="0" algn="l">
                        <a:lnSpc>
                          <a:spcPct val="100000"/>
                        </a:lnSpc>
                        <a:spcBef>
                          <a:spcPts val="0"/>
                        </a:spcBef>
                        <a:spcAft>
                          <a:spcPts val="0"/>
                        </a:spcAft>
                        <a:buNone/>
                      </a:pPr>
                      <a:r>
                        <a:rPr lang="en-US" sz="1800" b="0" i="0" u="none" strike="noStrike" noProof="0">
                          <a:latin typeface="+mn-lt"/>
                        </a:rPr>
                        <a:t> [1] </a:t>
                      </a:r>
                      <a:endParaRPr lang="en-US">
                        <a:latin typeface="+mn-lt"/>
                      </a:endParaRPr>
                    </a:p>
                    <a:p>
                      <a:pPr lvl="0" algn="l">
                        <a:lnSpc>
                          <a:spcPct val="100000"/>
                        </a:lnSpc>
                        <a:spcBef>
                          <a:spcPts val="0"/>
                        </a:spcBef>
                        <a:spcAft>
                          <a:spcPts val="0"/>
                        </a:spcAft>
                        <a:buNone/>
                      </a:pPr>
                      <a:endParaRPr lang="en-US">
                        <a:latin typeface="+mn-lt"/>
                      </a:endParaRPr>
                    </a:p>
                    <a:p>
                      <a:pPr lvl="0" algn="l">
                        <a:lnSpc>
                          <a:spcPct val="100000"/>
                        </a:lnSpc>
                        <a:spcBef>
                          <a:spcPts val="0"/>
                        </a:spcBef>
                        <a:spcAft>
                          <a:spcPts val="0"/>
                        </a:spcAft>
                        <a:buNone/>
                      </a:pPr>
                      <a:endParaRPr lang="en-US">
                        <a:latin typeface="+mn-lt"/>
                      </a:endParaRPr>
                    </a:p>
                    <a:p>
                      <a:pPr lvl="0">
                        <a:buNone/>
                      </a:pPr>
                      <a:endParaRPr lang="en-US">
                        <a:latin typeface="+mn-lt"/>
                      </a:endParaRPr>
                    </a:p>
                  </a:txBody>
                  <a:tcPr/>
                </a:tc>
                <a:tc>
                  <a:txBody>
                    <a:bodyPr/>
                    <a:lstStyle/>
                    <a:p>
                      <a:pPr lvl="0" algn="l">
                        <a:lnSpc>
                          <a:spcPct val="100000"/>
                        </a:lnSpc>
                        <a:spcBef>
                          <a:spcPts val="0"/>
                        </a:spcBef>
                        <a:spcAft>
                          <a:spcPts val="0"/>
                        </a:spcAft>
                        <a:buNone/>
                      </a:pPr>
                      <a:r>
                        <a:rPr lang="en-US" sz="1800" b="0" i="0" u="none" strike="noStrike" noProof="0">
                          <a:latin typeface="+mn-lt"/>
                        </a:rPr>
                        <a:t>Research </a:t>
                      </a:r>
                      <a:endParaRPr lang="en-US">
                        <a:latin typeface="+mn-lt"/>
                      </a:endParaRPr>
                    </a:p>
                    <a:p>
                      <a:pPr lvl="0" algn="l">
                        <a:lnSpc>
                          <a:spcPct val="100000"/>
                        </a:lnSpc>
                        <a:spcBef>
                          <a:spcPts val="0"/>
                        </a:spcBef>
                        <a:spcAft>
                          <a:spcPts val="0"/>
                        </a:spcAft>
                        <a:buNone/>
                      </a:pPr>
                      <a:r>
                        <a:rPr lang="en-US" sz="1800" b="0" i="0" u="none" strike="noStrike" noProof="0">
                          <a:latin typeface="+mn-lt"/>
                        </a:rPr>
                        <a:t> [2] </a:t>
                      </a:r>
                      <a:endParaRPr lang="en-US">
                        <a:latin typeface="+mn-lt"/>
                      </a:endParaRPr>
                    </a:p>
                    <a:p>
                      <a:pPr lvl="0" algn="l">
                        <a:lnSpc>
                          <a:spcPct val="100000"/>
                        </a:lnSpc>
                        <a:spcBef>
                          <a:spcPts val="0"/>
                        </a:spcBef>
                        <a:spcAft>
                          <a:spcPts val="0"/>
                        </a:spcAft>
                        <a:buNone/>
                      </a:pPr>
                      <a:endParaRPr lang="en-US">
                        <a:latin typeface="+mn-lt"/>
                      </a:endParaRPr>
                    </a:p>
                    <a:p>
                      <a:pPr lvl="0" algn="l">
                        <a:lnSpc>
                          <a:spcPct val="100000"/>
                        </a:lnSpc>
                        <a:spcBef>
                          <a:spcPts val="0"/>
                        </a:spcBef>
                        <a:spcAft>
                          <a:spcPts val="0"/>
                        </a:spcAft>
                        <a:buNone/>
                      </a:pPr>
                      <a:endParaRPr lang="en-US">
                        <a:latin typeface="+mn-lt"/>
                      </a:endParaRPr>
                    </a:p>
                    <a:p>
                      <a:pPr lvl="0">
                        <a:buNone/>
                      </a:pPr>
                      <a:endParaRPr lang="en-US">
                        <a:latin typeface="+mn-lt"/>
                      </a:endParaRPr>
                    </a:p>
                  </a:txBody>
                  <a:tcPr/>
                </a:tc>
                <a:tc>
                  <a:txBody>
                    <a:bodyPr/>
                    <a:lstStyle/>
                    <a:p>
                      <a:pPr lvl="0" algn="l">
                        <a:lnSpc>
                          <a:spcPct val="100000"/>
                        </a:lnSpc>
                        <a:spcBef>
                          <a:spcPts val="0"/>
                        </a:spcBef>
                        <a:spcAft>
                          <a:spcPts val="0"/>
                        </a:spcAft>
                        <a:buNone/>
                      </a:pPr>
                      <a:r>
                        <a:rPr lang="en-US" sz="1800" b="0" i="0" u="none" strike="noStrike" noProof="0">
                          <a:latin typeface="+mn-lt"/>
                        </a:rPr>
                        <a:t>Research </a:t>
                      </a:r>
                      <a:endParaRPr lang="en-US">
                        <a:latin typeface="+mn-lt"/>
                      </a:endParaRPr>
                    </a:p>
                    <a:p>
                      <a:pPr lvl="0" algn="l">
                        <a:lnSpc>
                          <a:spcPct val="100000"/>
                        </a:lnSpc>
                        <a:spcBef>
                          <a:spcPts val="0"/>
                        </a:spcBef>
                        <a:spcAft>
                          <a:spcPts val="0"/>
                        </a:spcAft>
                        <a:buNone/>
                      </a:pPr>
                      <a:r>
                        <a:rPr lang="en-US" sz="1800" b="0" i="0" u="none" strike="noStrike" noProof="0">
                          <a:latin typeface="+mn-lt"/>
                        </a:rPr>
                        <a:t> [3] </a:t>
                      </a:r>
                      <a:endParaRPr lang="en-US">
                        <a:latin typeface="+mn-lt"/>
                      </a:endParaRPr>
                    </a:p>
                    <a:p>
                      <a:pPr lvl="0" algn="l">
                        <a:lnSpc>
                          <a:spcPct val="100000"/>
                        </a:lnSpc>
                        <a:spcBef>
                          <a:spcPts val="0"/>
                        </a:spcBef>
                        <a:spcAft>
                          <a:spcPts val="0"/>
                        </a:spcAft>
                        <a:buNone/>
                      </a:pPr>
                      <a:endParaRPr lang="en-US">
                        <a:latin typeface="+mn-lt"/>
                      </a:endParaRPr>
                    </a:p>
                    <a:p>
                      <a:pPr lvl="0" algn="l">
                        <a:lnSpc>
                          <a:spcPct val="100000"/>
                        </a:lnSpc>
                        <a:spcBef>
                          <a:spcPts val="0"/>
                        </a:spcBef>
                        <a:spcAft>
                          <a:spcPts val="0"/>
                        </a:spcAft>
                        <a:buNone/>
                      </a:pPr>
                      <a:endParaRPr lang="en-US">
                        <a:latin typeface="+mn-lt"/>
                      </a:endParaRPr>
                    </a:p>
                    <a:p>
                      <a:pPr lvl="0">
                        <a:buNone/>
                      </a:pPr>
                      <a:endParaRPr lang="en-US">
                        <a:latin typeface="+mn-lt"/>
                      </a:endParaRPr>
                    </a:p>
                  </a:txBody>
                  <a:tcPr/>
                </a:tc>
                <a:tc>
                  <a:txBody>
                    <a:bodyPr/>
                    <a:lstStyle/>
                    <a:p>
                      <a:pPr lvl="0" algn="l">
                        <a:lnSpc>
                          <a:spcPct val="100000"/>
                        </a:lnSpc>
                        <a:spcBef>
                          <a:spcPts val="0"/>
                        </a:spcBef>
                        <a:spcAft>
                          <a:spcPts val="0"/>
                        </a:spcAft>
                        <a:buNone/>
                      </a:pPr>
                      <a:r>
                        <a:rPr lang="en-US" sz="1800" b="0" i="0" u="none" strike="noStrike" noProof="0">
                          <a:latin typeface="+mn-lt"/>
                        </a:rPr>
                        <a:t>Research </a:t>
                      </a:r>
                      <a:endParaRPr lang="en-US">
                        <a:latin typeface="+mn-lt"/>
                      </a:endParaRPr>
                    </a:p>
                    <a:p>
                      <a:pPr lvl="0" algn="l">
                        <a:lnSpc>
                          <a:spcPct val="100000"/>
                        </a:lnSpc>
                        <a:spcBef>
                          <a:spcPts val="0"/>
                        </a:spcBef>
                        <a:spcAft>
                          <a:spcPts val="0"/>
                        </a:spcAft>
                        <a:buNone/>
                      </a:pPr>
                      <a:r>
                        <a:rPr lang="en-US" sz="1800" b="0" i="0" u="none" strike="noStrike" noProof="0">
                          <a:latin typeface="+mn-lt"/>
                        </a:rPr>
                        <a:t> [4] </a:t>
                      </a:r>
                      <a:endParaRPr lang="en-US">
                        <a:latin typeface="+mn-lt"/>
                      </a:endParaRPr>
                    </a:p>
                    <a:p>
                      <a:pPr lvl="0" algn="l">
                        <a:lnSpc>
                          <a:spcPct val="100000"/>
                        </a:lnSpc>
                        <a:spcBef>
                          <a:spcPts val="0"/>
                        </a:spcBef>
                        <a:spcAft>
                          <a:spcPts val="0"/>
                        </a:spcAft>
                        <a:buNone/>
                      </a:pPr>
                      <a:endParaRPr lang="en-US">
                        <a:latin typeface="+mn-lt"/>
                      </a:endParaRPr>
                    </a:p>
                    <a:p>
                      <a:pPr lvl="0" algn="l">
                        <a:lnSpc>
                          <a:spcPct val="100000"/>
                        </a:lnSpc>
                        <a:spcBef>
                          <a:spcPts val="0"/>
                        </a:spcBef>
                        <a:spcAft>
                          <a:spcPts val="0"/>
                        </a:spcAft>
                        <a:buNone/>
                      </a:pPr>
                      <a:endParaRPr lang="en-US">
                        <a:latin typeface="+mn-lt"/>
                      </a:endParaRPr>
                    </a:p>
                    <a:p>
                      <a:pPr lvl="0">
                        <a:buNone/>
                      </a:pPr>
                      <a:endParaRPr lang="en-US">
                        <a:latin typeface="+mn-lt"/>
                      </a:endParaRPr>
                    </a:p>
                  </a:txBody>
                  <a:tcPr/>
                </a:tc>
                <a:tc>
                  <a:txBody>
                    <a:bodyPr/>
                    <a:lstStyle/>
                    <a:p>
                      <a:pPr lvl="0" algn="l">
                        <a:lnSpc>
                          <a:spcPct val="100000"/>
                        </a:lnSpc>
                        <a:spcBef>
                          <a:spcPts val="0"/>
                        </a:spcBef>
                        <a:spcAft>
                          <a:spcPts val="0"/>
                        </a:spcAft>
                        <a:buNone/>
                      </a:pPr>
                      <a:r>
                        <a:rPr lang="en-US" sz="1800" b="0" i="0" u="none" strike="noStrike" noProof="0">
                          <a:latin typeface="+mn-lt"/>
                        </a:rPr>
                        <a:t>Research </a:t>
                      </a:r>
                      <a:endParaRPr lang="en-US">
                        <a:latin typeface="+mn-lt"/>
                      </a:endParaRPr>
                    </a:p>
                    <a:p>
                      <a:pPr lvl="0" algn="l">
                        <a:lnSpc>
                          <a:spcPct val="100000"/>
                        </a:lnSpc>
                        <a:spcBef>
                          <a:spcPts val="0"/>
                        </a:spcBef>
                        <a:spcAft>
                          <a:spcPts val="0"/>
                        </a:spcAft>
                        <a:buNone/>
                      </a:pPr>
                      <a:r>
                        <a:rPr lang="en-US" sz="1800" b="0" i="0" u="none" strike="noStrike" noProof="0">
                          <a:latin typeface="+mn-lt"/>
                        </a:rPr>
                        <a:t> [5] </a:t>
                      </a:r>
                      <a:endParaRPr lang="en-US">
                        <a:latin typeface="+mn-lt"/>
                      </a:endParaRPr>
                    </a:p>
                    <a:p>
                      <a:pPr lvl="0" algn="l">
                        <a:lnSpc>
                          <a:spcPct val="100000"/>
                        </a:lnSpc>
                        <a:spcBef>
                          <a:spcPts val="0"/>
                        </a:spcBef>
                        <a:spcAft>
                          <a:spcPts val="0"/>
                        </a:spcAft>
                        <a:buNone/>
                      </a:pPr>
                      <a:endParaRPr lang="en-US">
                        <a:latin typeface="+mn-lt"/>
                      </a:endParaRPr>
                    </a:p>
                    <a:p>
                      <a:pPr lvl="0" algn="l">
                        <a:lnSpc>
                          <a:spcPct val="100000"/>
                        </a:lnSpc>
                        <a:spcBef>
                          <a:spcPts val="0"/>
                        </a:spcBef>
                        <a:spcAft>
                          <a:spcPts val="0"/>
                        </a:spcAft>
                        <a:buNone/>
                      </a:pPr>
                      <a:endParaRPr lang="en-US">
                        <a:latin typeface="+mn-lt"/>
                      </a:endParaRPr>
                    </a:p>
                    <a:p>
                      <a:pPr lvl="0">
                        <a:buNone/>
                      </a:pPr>
                      <a:endParaRPr lang="en-US">
                        <a:latin typeface="+mn-lt"/>
                      </a:endParaRPr>
                    </a:p>
                  </a:txBody>
                  <a:tcPr/>
                </a:tc>
                <a:tc>
                  <a:txBody>
                    <a:bodyPr/>
                    <a:lstStyle/>
                    <a:p>
                      <a:pPr lvl="0" algn="l">
                        <a:lnSpc>
                          <a:spcPct val="100000"/>
                        </a:lnSpc>
                        <a:spcBef>
                          <a:spcPts val="0"/>
                        </a:spcBef>
                        <a:spcAft>
                          <a:spcPts val="0"/>
                        </a:spcAft>
                        <a:buNone/>
                      </a:pPr>
                      <a:r>
                        <a:rPr lang="en-US" sz="1800" b="0" i="0" u="none" strike="noStrike" noProof="0">
                          <a:latin typeface="+mn-lt"/>
                        </a:rPr>
                        <a:t>Proposed </a:t>
                      </a:r>
                      <a:endParaRPr lang="en-US">
                        <a:latin typeface="+mn-lt"/>
                      </a:endParaRPr>
                    </a:p>
                    <a:p>
                      <a:pPr lvl="0" algn="l">
                        <a:lnSpc>
                          <a:spcPct val="100000"/>
                        </a:lnSpc>
                        <a:spcBef>
                          <a:spcPts val="0"/>
                        </a:spcBef>
                        <a:spcAft>
                          <a:spcPts val="0"/>
                        </a:spcAft>
                        <a:buNone/>
                      </a:pPr>
                      <a:r>
                        <a:rPr lang="en-US" sz="1800" b="0" i="0" u="none" strike="noStrike" noProof="0">
                          <a:latin typeface="+mn-lt"/>
                        </a:rPr>
                        <a:t>System </a:t>
                      </a:r>
                      <a:endParaRPr lang="en-US">
                        <a:latin typeface="+mn-lt"/>
                      </a:endParaRPr>
                    </a:p>
                    <a:p>
                      <a:pPr lvl="0" algn="l">
                        <a:lnSpc>
                          <a:spcPct val="100000"/>
                        </a:lnSpc>
                        <a:spcBef>
                          <a:spcPts val="0"/>
                        </a:spcBef>
                        <a:spcAft>
                          <a:spcPts val="0"/>
                        </a:spcAft>
                        <a:buNone/>
                      </a:pPr>
                      <a:endParaRPr lang="en-US">
                        <a:latin typeface="+mn-lt"/>
                      </a:endParaRPr>
                    </a:p>
                    <a:p>
                      <a:pPr lvl="0" algn="l">
                        <a:lnSpc>
                          <a:spcPct val="100000"/>
                        </a:lnSpc>
                        <a:spcBef>
                          <a:spcPts val="0"/>
                        </a:spcBef>
                        <a:spcAft>
                          <a:spcPts val="0"/>
                        </a:spcAft>
                        <a:buNone/>
                      </a:pPr>
                      <a:endParaRPr lang="en-US">
                        <a:latin typeface="+mn-lt"/>
                      </a:endParaRPr>
                    </a:p>
                    <a:p>
                      <a:pPr lvl="0">
                        <a:buNone/>
                      </a:pPr>
                      <a:endParaRPr lang="en-US">
                        <a:latin typeface="+mn-lt"/>
                      </a:endParaRPr>
                    </a:p>
                  </a:txBody>
                  <a:tcPr/>
                </a:tc>
                <a:extLst>
                  <a:ext uri="{0D108BD9-81ED-4DB2-BD59-A6C34878D82A}">
                    <a16:rowId xmlns:a16="http://schemas.microsoft.com/office/drawing/2014/main" val="870418763"/>
                  </a:ext>
                </a:extLst>
              </a:tr>
              <a:tr h="829784">
                <a:tc>
                  <a:txBody>
                    <a:bodyPr/>
                    <a:lstStyle/>
                    <a:p>
                      <a:pPr lvl="0">
                        <a:buNone/>
                      </a:pPr>
                      <a:r>
                        <a:rPr lang="en-US" sz="1800" b="0" i="0" u="none" strike="noStrike" noProof="0">
                          <a:latin typeface="+mn-lt"/>
                        </a:rPr>
                        <a:t>Real-time adaptability</a:t>
                      </a:r>
                      <a:endParaRPr lang="en-US">
                        <a:latin typeface="+mn-lt"/>
                      </a:endParaRPr>
                    </a:p>
                  </a:txBody>
                  <a:tcPr/>
                </a:tc>
                <a:tc>
                  <a:txBody>
                    <a:bodyPr/>
                    <a:lstStyle/>
                    <a:p>
                      <a:endParaRPr lang="en-US">
                        <a:latin typeface="+mn-lt"/>
                      </a:endParaRPr>
                    </a:p>
                  </a:txBody>
                  <a:tcPr/>
                </a:tc>
                <a:tc>
                  <a:txBody>
                    <a:bodyPr/>
                    <a:lstStyle/>
                    <a:p>
                      <a:endParaRPr lang="en-US">
                        <a:latin typeface="+mn-lt"/>
                      </a:endParaRPr>
                    </a:p>
                  </a:txBody>
                  <a:tcPr/>
                </a:tc>
                <a:tc>
                  <a:txBody>
                    <a:bodyPr/>
                    <a:lstStyle/>
                    <a:p>
                      <a:endParaRPr lang="en-US">
                        <a:latin typeface="+mn-lt"/>
                      </a:endParaRPr>
                    </a:p>
                  </a:txBody>
                  <a:tcPr/>
                </a:tc>
                <a:tc>
                  <a:txBody>
                    <a:bodyPr/>
                    <a:lstStyle/>
                    <a:p>
                      <a:endParaRPr lang="en-US">
                        <a:latin typeface="+mn-lt"/>
                      </a:endParaRPr>
                    </a:p>
                  </a:txBody>
                  <a:tcPr/>
                </a:tc>
                <a:tc>
                  <a:txBody>
                    <a:bodyPr/>
                    <a:lstStyle/>
                    <a:p>
                      <a:endParaRPr lang="en-US">
                        <a:latin typeface="+mn-lt"/>
                      </a:endParaRPr>
                    </a:p>
                  </a:txBody>
                  <a:tcPr/>
                </a:tc>
                <a:tc>
                  <a:txBody>
                    <a:bodyPr/>
                    <a:lstStyle/>
                    <a:p>
                      <a:endParaRPr lang="en-US">
                        <a:latin typeface="+mn-lt"/>
                      </a:endParaRPr>
                    </a:p>
                  </a:txBody>
                  <a:tcPr/>
                </a:tc>
                <a:extLst>
                  <a:ext uri="{0D108BD9-81ED-4DB2-BD59-A6C34878D82A}">
                    <a16:rowId xmlns:a16="http://schemas.microsoft.com/office/drawing/2014/main" val="3273246370"/>
                  </a:ext>
                </a:extLst>
              </a:tr>
              <a:tr h="955750">
                <a:tc>
                  <a:txBody>
                    <a:bodyPr/>
                    <a:lstStyle/>
                    <a:p>
                      <a:pPr lvl="0">
                        <a:buNone/>
                      </a:pPr>
                      <a:r>
                        <a:rPr lang="en-US" sz="1800" b="0" i="0" u="none" strike="noStrike" noProof="0">
                          <a:latin typeface="+mn-lt"/>
                        </a:rPr>
                        <a:t>Handling evolving traffic patterns</a:t>
                      </a:r>
                      <a:endParaRPr lang="en-US">
                        <a:latin typeface="+mn-lt"/>
                      </a:endParaRPr>
                    </a:p>
                  </a:txBody>
                  <a:tcPr/>
                </a:tc>
                <a:tc>
                  <a:txBody>
                    <a:bodyPr/>
                    <a:lstStyle/>
                    <a:p>
                      <a:endParaRPr lang="en-US">
                        <a:latin typeface="+mn-lt"/>
                      </a:endParaRPr>
                    </a:p>
                  </a:txBody>
                  <a:tcPr/>
                </a:tc>
                <a:tc>
                  <a:txBody>
                    <a:bodyPr/>
                    <a:lstStyle/>
                    <a:p>
                      <a:endParaRPr lang="en-US">
                        <a:latin typeface="+mn-lt"/>
                      </a:endParaRPr>
                    </a:p>
                  </a:txBody>
                  <a:tcPr/>
                </a:tc>
                <a:tc>
                  <a:txBody>
                    <a:bodyPr/>
                    <a:lstStyle/>
                    <a:p>
                      <a:endParaRPr lang="en-US">
                        <a:latin typeface="+mn-lt"/>
                      </a:endParaRPr>
                    </a:p>
                  </a:txBody>
                  <a:tcPr/>
                </a:tc>
                <a:tc>
                  <a:txBody>
                    <a:bodyPr/>
                    <a:lstStyle/>
                    <a:p>
                      <a:endParaRPr lang="en-US">
                        <a:latin typeface="+mn-lt"/>
                      </a:endParaRPr>
                    </a:p>
                  </a:txBody>
                  <a:tcPr/>
                </a:tc>
                <a:tc>
                  <a:txBody>
                    <a:bodyPr/>
                    <a:lstStyle/>
                    <a:p>
                      <a:endParaRPr lang="en-US">
                        <a:latin typeface="+mn-lt"/>
                      </a:endParaRPr>
                    </a:p>
                  </a:txBody>
                  <a:tcPr/>
                </a:tc>
                <a:tc>
                  <a:txBody>
                    <a:bodyPr/>
                    <a:lstStyle/>
                    <a:p>
                      <a:endParaRPr lang="en-US">
                        <a:latin typeface="+mn-lt"/>
                      </a:endParaRPr>
                    </a:p>
                  </a:txBody>
                  <a:tcPr/>
                </a:tc>
                <a:extLst>
                  <a:ext uri="{0D108BD9-81ED-4DB2-BD59-A6C34878D82A}">
                    <a16:rowId xmlns:a16="http://schemas.microsoft.com/office/drawing/2014/main" val="1817974159"/>
                  </a:ext>
                </a:extLst>
              </a:tr>
              <a:tr h="862654">
                <a:tc>
                  <a:txBody>
                    <a:bodyPr/>
                    <a:lstStyle/>
                    <a:p>
                      <a:pPr lvl="0">
                        <a:buNone/>
                      </a:pPr>
                      <a:r>
                        <a:rPr lang="en-US" sz="1800" b="0" i="0" u="none" strike="noStrike" noProof="0">
                          <a:latin typeface="+mn-lt"/>
                        </a:rPr>
                        <a:t>Integration of incremental learning</a:t>
                      </a:r>
                      <a:endParaRPr lang="en-US">
                        <a:latin typeface="+mn-lt"/>
                      </a:endParaRPr>
                    </a:p>
                  </a:txBody>
                  <a:tcPr/>
                </a:tc>
                <a:tc>
                  <a:txBody>
                    <a:bodyPr/>
                    <a:lstStyle/>
                    <a:p>
                      <a:pPr lvl="0">
                        <a:buNone/>
                      </a:pPr>
                      <a:endParaRPr lang="en-US">
                        <a:latin typeface="+mn-lt"/>
                      </a:endParaRPr>
                    </a:p>
                  </a:txBody>
                  <a:tcPr/>
                </a:tc>
                <a:tc>
                  <a:txBody>
                    <a:bodyPr/>
                    <a:lstStyle/>
                    <a:p>
                      <a:pPr lvl="0">
                        <a:buNone/>
                      </a:pPr>
                      <a:endParaRPr lang="en-US">
                        <a:latin typeface="+mn-lt"/>
                      </a:endParaRPr>
                    </a:p>
                  </a:txBody>
                  <a:tcPr/>
                </a:tc>
                <a:tc>
                  <a:txBody>
                    <a:bodyPr/>
                    <a:lstStyle/>
                    <a:p>
                      <a:pPr lvl="0">
                        <a:buNone/>
                      </a:pPr>
                      <a:endParaRPr lang="en-US">
                        <a:latin typeface="+mn-lt"/>
                      </a:endParaRPr>
                    </a:p>
                  </a:txBody>
                  <a:tcPr/>
                </a:tc>
                <a:tc>
                  <a:txBody>
                    <a:bodyPr/>
                    <a:lstStyle/>
                    <a:p>
                      <a:pPr lvl="0">
                        <a:buNone/>
                      </a:pPr>
                      <a:endParaRPr lang="en-US">
                        <a:latin typeface="+mn-lt"/>
                      </a:endParaRPr>
                    </a:p>
                  </a:txBody>
                  <a:tcPr/>
                </a:tc>
                <a:tc>
                  <a:txBody>
                    <a:bodyPr/>
                    <a:lstStyle/>
                    <a:p>
                      <a:pPr lvl="0">
                        <a:buNone/>
                      </a:pPr>
                      <a:endParaRPr lang="en-US">
                        <a:latin typeface="+mn-lt"/>
                      </a:endParaRPr>
                    </a:p>
                  </a:txBody>
                  <a:tcPr/>
                </a:tc>
                <a:tc>
                  <a:txBody>
                    <a:bodyPr/>
                    <a:lstStyle/>
                    <a:p>
                      <a:pPr lvl="0">
                        <a:buNone/>
                      </a:pPr>
                      <a:endParaRPr lang="en-US">
                        <a:latin typeface="+mn-lt"/>
                      </a:endParaRPr>
                    </a:p>
                  </a:txBody>
                  <a:tcPr/>
                </a:tc>
                <a:extLst>
                  <a:ext uri="{0D108BD9-81ED-4DB2-BD59-A6C34878D82A}">
                    <a16:rowId xmlns:a16="http://schemas.microsoft.com/office/drawing/2014/main" val="2418330111"/>
                  </a:ext>
                </a:extLst>
              </a:tr>
              <a:tr h="998840">
                <a:tc>
                  <a:txBody>
                    <a:bodyPr/>
                    <a:lstStyle/>
                    <a:p>
                      <a:pPr lvl="0">
                        <a:buNone/>
                      </a:pPr>
                      <a:r>
                        <a:rPr lang="en-US" sz="1800" b="0" i="0" u="none" strike="noStrike" noProof="0">
                          <a:latin typeface="+mn-lt"/>
                        </a:rPr>
                        <a:t>Clustering techniques for reconnaissance</a:t>
                      </a:r>
                      <a:endParaRPr lang="en-US">
                        <a:latin typeface="+mn-lt"/>
                      </a:endParaRPr>
                    </a:p>
                  </a:txBody>
                  <a:tcPr/>
                </a:tc>
                <a:tc>
                  <a:txBody>
                    <a:bodyPr/>
                    <a:lstStyle/>
                    <a:p>
                      <a:endParaRPr lang="en-US">
                        <a:latin typeface="+mn-lt"/>
                      </a:endParaRPr>
                    </a:p>
                  </a:txBody>
                  <a:tcPr/>
                </a:tc>
                <a:tc>
                  <a:txBody>
                    <a:bodyPr/>
                    <a:lstStyle/>
                    <a:p>
                      <a:endParaRPr lang="en-US">
                        <a:latin typeface="+mn-lt"/>
                      </a:endParaRPr>
                    </a:p>
                  </a:txBody>
                  <a:tcPr/>
                </a:tc>
                <a:tc>
                  <a:txBody>
                    <a:bodyPr/>
                    <a:lstStyle/>
                    <a:p>
                      <a:endParaRPr lang="en-US">
                        <a:latin typeface="+mn-lt"/>
                      </a:endParaRPr>
                    </a:p>
                  </a:txBody>
                  <a:tcPr/>
                </a:tc>
                <a:tc>
                  <a:txBody>
                    <a:bodyPr/>
                    <a:lstStyle/>
                    <a:p>
                      <a:endParaRPr lang="en-US">
                        <a:latin typeface="+mn-lt"/>
                      </a:endParaRPr>
                    </a:p>
                  </a:txBody>
                  <a:tcPr/>
                </a:tc>
                <a:tc>
                  <a:txBody>
                    <a:bodyPr/>
                    <a:lstStyle/>
                    <a:p>
                      <a:endParaRPr lang="en-US">
                        <a:latin typeface="+mn-lt"/>
                      </a:endParaRPr>
                    </a:p>
                  </a:txBody>
                  <a:tcPr/>
                </a:tc>
                <a:tc>
                  <a:txBody>
                    <a:bodyPr/>
                    <a:lstStyle/>
                    <a:p>
                      <a:endParaRPr lang="en-US">
                        <a:latin typeface="+mn-lt"/>
                      </a:endParaRPr>
                    </a:p>
                  </a:txBody>
                  <a:tcPr/>
                </a:tc>
                <a:extLst>
                  <a:ext uri="{0D108BD9-81ED-4DB2-BD59-A6C34878D82A}">
                    <a16:rowId xmlns:a16="http://schemas.microsoft.com/office/drawing/2014/main" val="819751655"/>
                  </a:ext>
                </a:extLst>
              </a:tr>
            </a:tbl>
          </a:graphicData>
        </a:graphic>
      </p:graphicFrame>
      <p:pic>
        <p:nvPicPr>
          <p:cNvPr id="6" name="Picture 5" descr="A green check mark on a black background&#10;&#10;AI-generated content may be incorrect.">
            <a:extLst>
              <a:ext uri="{FF2B5EF4-FFF2-40B4-BE49-F238E27FC236}">
                <a16:creationId xmlns:a16="http://schemas.microsoft.com/office/drawing/2014/main" id="{8E5DB380-42AA-0150-924E-02EE7E5770CF}"/>
              </a:ext>
            </a:extLst>
          </p:cNvPr>
          <p:cNvPicPr>
            <a:picLocks noChangeAspect="1"/>
          </p:cNvPicPr>
          <p:nvPr/>
        </p:nvPicPr>
        <p:blipFill>
          <a:blip r:embed="rId2"/>
          <a:stretch>
            <a:fillRect/>
          </a:stretch>
        </p:blipFill>
        <p:spPr>
          <a:xfrm>
            <a:off x="10644868" y="2573789"/>
            <a:ext cx="579665" cy="404133"/>
          </a:xfrm>
          <a:prstGeom prst="rect">
            <a:avLst/>
          </a:prstGeom>
        </p:spPr>
      </p:pic>
      <p:pic>
        <p:nvPicPr>
          <p:cNvPr id="7" name="Picture 6" descr="A green check mark on a black background&#10;&#10;AI-generated content may be incorrect.">
            <a:extLst>
              <a:ext uri="{FF2B5EF4-FFF2-40B4-BE49-F238E27FC236}">
                <a16:creationId xmlns:a16="http://schemas.microsoft.com/office/drawing/2014/main" id="{3F3B9DF4-CBD3-5FA3-BE88-115CAB11BF8E}"/>
              </a:ext>
            </a:extLst>
          </p:cNvPr>
          <p:cNvPicPr>
            <a:picLocks noChangeAspect="1"/>
          </p:cNvPicPr>
          <p:nvPr/>
        </p:nvPicPr>
        <p:blipFill>
          <a:blip r:embed="rId2"/>
          <a:stretch>
            <a:fillRect/>
          </a:stretch>
        </p:blipFill>
        <p:spPr>
          <a:xfrm>
            <a:off x="10644866" y="3678012"/>
            <a:ext cx="579665" cy="404133"/>
          </a:xfrm>
          <a:prstGeom prst="rect">
            <a:avLst/>
          </a:prstGeom>
        </p:spPr>
      </p:pic>
      <p:pic>
        <p:nvPicPr>
          <p:cNvPr id="8" name="Picture 7" descr="A green check mark on a black background&#10;&#10;AI-generated content may be incorrect.">
            <a:extLst>
              <a:ext uri="{FF2B5EF4-FFF2-40B4-BE49-F238E27FC236}">
                <a16:creationId xmlns:a16="http://schemas.microsoft.com/office/drawing/2014/main" id="{8B070308-2216-F7BC-C415-2E53A6BCBDF3}"/>
              </a:ext>
            </a:extLst>
          </p:cNvPr>
          <p:cNvPicPr>
            <a:picLocks noChangeAspect="1"/>
          </p:cNvPicPr>
          <p:nvPr/>
        </p:nvPicPr>
        <p:blipFill>
          <a:blip r:embed="rId2"/>
          <a:stretch>
            <a:fillRect/>
          </a:stretch>
        </p:blipFill>
        <p:spPr>
          <a:xfrm>
            <a:off x="10644867" y="4630639"/>
            <a:ext cx="579665" cy="404133"/>
          </a:xfrm>
          <a:prstGeom prst="rect">
            <a:avLst/>
          </a:prstGeom>
        </p:spPr>
      </p:pic>
      <p:pic>
        <p:nvPicPr>
          <p:cNvPr id="9" name="Picture 8" descr="A green check mark on a black background&#10;&#10;AI-generated content may be incorrect.">
            <a:extLst>
              <a:ext uri="{FF2B5EF4-FFF2-40B4-BE49-F238E27FC236}">
                <a16:creationId xmlns:a16="http://schemas.microsoft.com/office/drawing/2014/main" id="{B97628DF-C8B6-5E06-D16F-2D53A05D1B4C}"/>
              </a:ext>
            </a:extLst>
          </p:cNvPr>
          <p:cNvPicPr>
            <a:picLocks noChangeAspect="1"/>
          </p:cNvPicPr>
          <p:nvPr/>
        </p:nvPicPr>
        <p:blipFill>
          <a:blip r:embed="rId2"/>
          <a:stretch>
            <a:fillRect/>
          </a:stretch>
        </p:blipFill>
        <p:spPr>
          <a:xfrm>
            <a:off x="10644867" y="5489861"/>
            <a:ext cx="579665" cy="404133"/>
          </a:xfrm>
          <a:prstGeom prst="rect">
            <a:avLst/>
          </a:prstGeom>
        </p:spPr>
      </p:pic>
      <p:pic>
        <p:nvPicPr>
          <p:cNvPr id="10" name="Picture 9" descr="A red x on a black background&#10;&#10;AI-generated content may be incorrect.">
            <a:extLst>
              <a:ext uri="{FF2B5EF4-FFF2-40B4-BE49-F238E27FC236}">
                <a16:creationId xmlns:a16="http://schemas.microsoft.com/office/drawing/2014/main" id="{B5E168C2-6180-5706-4271-A93F8921F200}"/>
              </a:ext>
            </a:extLst>
          </p:cNvPr>
          <p:cNvPicPr>
            <a:picLocks noChangeAspect="1"/>
          </p:cNvPicPr>
          <p:nvPr/>
        </p:nvPicPr>
        <p:blipFill>
          <a:blip r:embed="rId3"/>
          <a:stretch>
            <a:fillRect/>
          </a:stretch>
        </p:blipFill>
        <p:spPr>
          <a:xfrm>
            <a:off x="2488330" y="2594403"/>
            <a:ext cx="491218" cy="512991"/>
          </a:xfrm>
          <a:prstGeom prst="rect">
            <a:avLst/>
          </a:prstGeom>
        </p:spPr>
      </p:pic>
      <p:pic>
        <p:nvPicPr>
          <p:cNvPr id="11" name="Picture 10" descr="A red x on a black background&#10;&#10;AI-generated content may be incorrect.">
            <a:extLst>
              <a:ext uri="{FF2B5EF4-FFF2-40B4-BE49-F238E27FC236}">
                <a16:creationId xmlns:a16="http://schemas.microsoft.com/office/drawing/2014/main" id="{BB3C58AC-92B9-217F-E625-E20C08B4E236}"/>
              </a:ext>
            </a:extLst>
          </p:cNvPr>
          <p:cNvPicPr>
            <a:picLocks noChangeAspect="1"/>
          </p:cNvPicPr>
          <p:nvPr/>
        </p:nvPicPr>
        <p:blipFill>
          <a:blip r:embed="rId3"/>
          <a:stretch>
            <a:fillRect/>
          </a:stretch>
        </p:blipFill>
        <p:spPr>
          <a:xfrm>
            <a:off x="5806849" y="2573789"/>
            <a:ext cx="491218" cy="512991"/>
          </a:xfrm>
          <a:prstGeom prst="rect">
            <a:avLst/>
          </a:prstGeom>
        </p:spPr>
      </p:pic>
      <p:pic>
        <p:nvPicPr>
          <p:cNvPr id="12" name="Picture 11" descr="A red x on a black background&#10;&#10;AI-generated content may be incorrect.">
            <a:extLst>
              <a:ext uri="{FF2B5EF4-FFF2-40B4-BE49-F238E27FC236}">
                <a16:creationId xmlns:a16="http://schemas.microsoft.com/office/drawing/2014/main" id="{E5F4B7EF-D9B6-9F79-660B-DC97A4D55B30}"/>
              </a:ext>
            </a:extLst>
          </p:cNvPr>
          <p:cNvPicPr>
            <a:picLocks noChangeAspect="1"/>
          </p:cNvPicPr>
          <p:nvPr/>
        </p:nvPicPr>
        <p:blipFill>
          <a:blip r:embed="rId3"/>
          <a:stretch>
            <a:fillRect/>
          </a:stretch>
        </p:blipFill>
        <p:spPr>
          <a:xfrm>
            <a:off x="7439705" y="2584674"/>
            <a:ext cx="491218" cy="512991"/>
          </a:xfrm>
          <a:prstGeom prst="rect">
            <a:avLst/>
          </a:prstGeom>
        </p:spPr>
      </p:pic>
      <p:pic>
        <p:nvPicPr>
          <p:cNvPr id="13" name="Picture 12" descr="A red x on a black background&#10;&#10;AI-generated content may be incorrect.">
            <a:extLst>
              <a:ext uri="{FF2B5EF4-FFF2-40B4-BE49-F238E27FC236}">
                <a16:creationId xmlns:a16="http://schemas.microsoft.com/office/drawing/2014/main" id="{7A3B194A-9282-96C0-8583-79C53F74C134}"/>
              </a:ext>
            </a:extLst>
          </p:cNvPr>
          <p:cNvPicPr>
            <a:picLocks noChangeAspect="1"/>
          </p:cNvPicPr>
          <p:nvPr/>
        </p:nvPicPr>
        <p:blipFill>
          <a:blip r:embed="rId3"/>
          <a:stretch>
            <a:fillRect/>
          </a:stretch>
        </p:blipFill>
        <p:spPr>
          <a:xfrm>
            <a:off x="9116105" y="2573788"/>
            <a:ext cx="491218" cy="512991"/>
          </a:xfrm>
          <a:prstGeom prst="rect">
            <a:avLst/>
          </a:prstGeom>
        </p:spPr>
      </p:pic>
      <p:pic>
        <p:nvPicPr>
          <p:cNvPr id="14" name="Picture 13" descr="A red x on a black background&#10;&#10;AI-generated content may be incorrect.">
            <a:extLst>
              <a:ext uri="{FF2B5EF4-FFF2-40B4-BE49-F238E27FC236}">
                <a16:creationId xmlns:a16="http://schemas.microsoft.com/office/drawing/2014/main" id="{3C12A947-3DF1-2468-6F4C-C538E357B470}"/>
              </a:ext>
            </a:extLst>
          </p:cNvPr>
          <p:cNvPicPr>
            <a:picLocks noChangeAspect="1"/>
          </p:cNvPicPr>
          <p:nvPr/>
        </p:nvPicPr>
        <p:blipFill>
          <a:blip r:embed="rId3"/>
          <a:stretch>
            <a:fillRect/>
          </a:stretch>
        </p:blipFill>
        <p:spPr>
          <a:xfrm>
            <a:off x="5806849" y="3608840"/>
            <a:ext cx="491218" cy="512991"/>
          </a:xfrm>
          <a:prstGeom prst="rect">
            <a:avLst/>
          </a:prstGeom>
        </p:spPr>
      </p:pic>
      <p:pic>
        <p:nvPicPr>
          <p:cNvPr id="15" name="Picture 14" descr="A red x on a black background&#10;&#10;AI-generated content may be incorrect.">
            <a:extLst>
              <a:ext uri="{FF2B5EF4-FFF2-40B4-BE49-F238E27FC236}">
                <a16:creationId xmlns:a16="http://schemas.microsoft.com/office/drawing/2014/main" id="{377F3750-F502-68F0-10FD-9A4BB41CD909}"/>
              </a:ext>
            </a:extLst>
          </p:cNvPr>
          <p:cNvPicPr>
            <a:picLocks noChangeAspect="1"/>
          </p:cNvPicPr>
          <p:nvPr/>
        </p:nvPicPr>
        <p:blipFill>
          <a:blip r:embed="rId3"/>
          <a:stretch>
            <a:fillRect/>
          </a:stretch>
        </p:blipFill>
        <p:spPr>
          <a:xfrm>
            <a:off x="7439705" y="3602355"/>
            <a:ext cx="491218" cy="512991"/>
          </a:xfrm>
          <a:prstGeom prst="rect">
            <a:avLst/>
          </a:prstGeom>
        </p:spPr>
      </p:pic>
      <p:pic>
        <p:nvPicPr>
          <p:cNvPr id="16" name="Picture 15" descr="A red x on a black background&#10;&#10;AI-generated content may be incorrect.">
            <a:extLst>
              <a:ext uri="{FF2B5EF4-FFF2-40B4-BE49-F238E27FC236}">
                <a16:creationId xmlns:a16="http://schemas.microsoft.com/office/drawing/2014/main" id="{73FD3B02-587E-00C8-CD83-9C3A54220001}"/>
              </a:ext>
            </a:extLst>
          </p:cNvPr>
          <p:cNvPicPr>
            <a:picLocks noChangeAspect="1"/>
          </p:cNvPicPr>
          <p:nvPr/>
        </p:nvPicPr>
        <p:blipFill>
          <a:blip r:embed="rId3"/>
          <a:stretch>
            <a:fillRect/>
          </a:stretch>
        </p:blipFill>
        <p:spPr>
          <a:xfrm>
            <a:off x="9147819" y="3608840"/>
            <a:ext cx="491218" cy="512991"/>
          </a:xfrm>
          <a:prstGeom prst="rect">
            <a:avLst/>
          </a:prstGeom>
        </p:spPr>
      </p:pic>
      <p:pic>
        <p:nvPicPr>
          <p:cNvPr id="17" name="Picture 16" descr="A red x on a black background&#10;&#10;AI-generated content may be incorrect.">
            <a:extLst>
              <a:ext uri="{FF2B5EF4-FFF2-40B4-BE49-F238E27FC236}">
                <a16:creationId xmlns:a16="http://schemas.microsoft.com/office/drawing/2014/main" id="{7C6242D6-E195-B443-1948-0D9EB1AE5607}"/>
              </a:ext>
            </a:extLst>
          </p:cNvPr>
          <p:cNvPicPr>
            <a:picLocks noChangeAspect="1"/>
          </p:cNvPicPr>
          <p:nvPr/>
        </p:nvPicPr>
        <p:blipFill>
          <a:blip r:embed="rId3"/>
          <a:stretch>
            <a:fillRect/>
          </a:stretch>
        </p:blipFill>
        <p:spPr>
          <a:xfrm>
            <a:off x="7454526" y="4533219"/>
            <a:ext cx="491218" cy="512991"/>
          </a:xfrm>
          <a:prstGeom prst="rect">
            <a:avLst/>
          </a:prstGeom>
        </p:spPr>
      </p:pic>
      <p:pic>
        <p:nvPicPr>
          <p:cNvPr id="18" name="Picture 17" descr="A red x on a black background&#10;&#10;AI-generated content may be incorrect.">
            <a:extLst>
              <a:ext uri="{FF2B5EF4-FFF2-40B4-BE49-F238E27FC236}">
                <a16:creationId xmlns:a16="http://schemas.microsoft.com/office/drawing/2014/main" id="{A753E9E3-C9A3-2E2D-3036-3E797D60D8D8}"/>
              </a:ext>
            </a:extLst>
          </p:cNvPr>
          <p:cNvPicPr>
            <a:picLocks noChangeAspect="1"/>
          </p:cNvPicPr>
          <p:nvPr/>
        </p:nvPicPr>
        <p:blipFill>
          <a:blip r:embed="rId3"/>
          <a:stretch>
            <a:fillRect/>
          </a:stretch>
        </p:blipFill>
        <p:spPr>
          <a:xfrm>
            <a:off x="9116104" y="4533218"/>
            <a:ext cx="491218" cy="512991"/>
          </a:xfrm>
          <a:prstGeom prst="rect">
            <a:avLst/>
          </a:prstGeom>
        </p:spPr>
      </p:pic>
      <p:pic>
        <p:nvPicPr>
          <p:cNvPr id="19" name="Picture 18" descr="A red x on a black background&#10;&#10;AI-generated content may be incorrect.">
            <a:extLst>
              <a:ext uri="{FF2B5EF4-FFF2-40B4-BE49-F238E27FC236}">
                <a16:creationId xmlns:a16="http://schemas.microsoft.com/office/drawing/2014/main" id="{15940049-E6A4-F1BC-7AC5-B2EE3294B7A7}"/>
              </a:ext>
            </a:extLst>
          </p:cNvPr>
          <p:cNvPicPr>
            <a:picLocks noChangeAspect="1"/>
          </p:cNvPicPr>
          <p:nvPr/>
        </p:nvPicPr>
        <p:blipFill>
          <a:blip r:embed="rId3"/>
          <a:stretch>
            <a:fillRect/>
          </a:stretch>
        </p:blipFill>
        <p:spPr>
          <a:xfrm>
            <a:off x="2523937" y="4521781"/>
            <a:ext cx="491218" cy="512991"/>
          </a:xfrm>
          <a:prstGeom prst="rect">
            <a:avLst/>
          </a:prstGeom>
        </p:spPr>
      </p:pic>
      <p:pic>
        <p:nvPicPr>
          <p:cNvPr id="20" name="Picture 19" descr="A red x on a black background&#10;&#10;AI-generated content may be incorrect.">
            <a:extLst>
              <a:ext uri="{FF2B5EF4-FFF2-40B4-BE49-F238E27FC236}">
                <a16:creationId xmlns:a16="http://schemas.microsoft.com/office/drawing/2014/main" id="{CF9C28C2-F6CE-4373-965F-6E37FF8EF04C}"/>
              </a:ext>
            </a:extLst>
          </p:cNvPr>
          <p:cNvPicPr>
            <a:picLocks noChangeAspect="1"/>
          </p:cNvPicPr>
          <p:nvPr/>
        </p:nvPicPr>
        <p:blipFill>
          <a:blip r:embed="rId3"/>
          <a:stretch>
            <a:fillRect/>
          </a:stretch>
        </p:blipFill>
        <p:spPr>
          <a:xfrm>
            <a:off x="4130447" y="4533219"/>
            <a:ext cx="491218" cy="512991"/>
          </a:xfrm>
          <a:prstGeom prst="rect">
            <a:avLst/>
          </a:prstGeom>
        </p:spPr>
      </p:pic>
      <p:pic>
        <p:nvPicPr>
          <p:cNvPr id="21" name="Picture 20" descr="A red x on a black background&#10;&#10;AI-generated content may be incorrect.">
            <a:extLst>
              <a:ext uri="{FF2B5EF4-FFF2-40B4-BE49-F238E27FC236}">
                <a16:creationId xmlns:a16="http://schemas.microsoft.com/office/drawing/2014/main" id="{77E5B71D-250D-6563-25FA-6A27F0226531}"/>
              </a:ext>
            </a:extLst>
          </p:cNvPr>
          <p:cNvPicPr>
            <a:picLocks noChangeAspect="1"/>
          </p:cNvPicPr>
          <p:nvPr/>
        </p:nvPicPr>
        <p:blipFill>
          <a:blip r:embed="rId3"/>
          <a:stretch>
            <a:fillRect/>
          </a:stretch>
        </p:blipFill>
        <p:spPr>
          <a:xfrm>
            <a:off x="2535032" y="5455783"/>
            <a:ext cx="491218" cy="512991"/>
          </a:xfrm>
          <a:prstGeom prst="rect">
            <a:avLst/>
          </a:prstGeom>
        </p:spPr>
      </p:pic>
      <p:pic>
        <p:nvPicPr>
          <p:cNvPr id="22" name="Picture 21" descr="A red x on a black background&#10;&#10;AI-generated content may be incorrect.">
            <a:extLst>
              <a:ext uri="{FF2B5EF4-FFF2-40B4-BE49-F238E27FC236}">
                <a16:creationId xmlns:a16="http://schemas.microsoft.com/office/drawing/2014/main" id="{BE2AC8E1-1494-AF01-4F4C-A447528F165B}"/>
              </a:ext>
            </a:extLst>
          </p:cNvPr>
          <p:cNvPicPr>
            <a:picLocks noChangeAspect="1"/>
          </p:cNvPicPr>
          <p:nvPr/>
        </p:nvPicPr>
        <p:blipFill>
          <a:blip r:embed="rId3"/>
          <a:stretch>
            <a:fillRect/>
          </a:stretch>
        </p:blipFill>
        <p:spPr>
          <a:xfrm>
            <a:off x="4167208" y="5408838"/>
            <a:ext cx="491218" cy="512991"/>
          </a:xfrm>
          <a:prstGeom prst="rect">
            <a:avLst/>
          </a:prstGeom>
        </p:spPr>
      </p:pic>
      <p:pic>
        <p:nvPicPr>
          <p:cNvPr id="23" name="Picture 22" descr="A red x on a black background&#10;&#10;AI-generated content may be incorrect.">
            <a:extLst>
              <a:ext uri="{FF2B5EF4-FFF2-40B4-BE49-F238E27FC236}">
                <a16:creationId xmlns:a16="http://schemas.microsoft.com/office/drawing/2014/main" id="{3A325DFC-3A3B-33A5-FF84-9483CF63714C}"/>
              </a:ext>
            </a:extLst>
          </p:cNvPr>
          <p:cNvPicPr>
            <a:picLocks noChangeAspect="1"/>
          </p:cNvPicPr>
          <p:nvPr/>
        </p:nvPicPr>
        <p:blipFill>
          <a:blip r:embed="rId3"/>
          <a:stretch>
            <a:fillRect/>
          </a:stretch>
        </p:blipFill>
        <p:spPr>
          <a:xfrm>
            <a:off x="5793198" y="5424749"/>
            <a:ext cx="491218" cy="512991"/>
          </a:xfrm>
          <a:prstGeom prst="rect">
            <a:avLst/>
          </a:prstGeom>
        </p:spPr>
      </p:pic>
      <p:pic>
        <p:nvPicPr>
          <p:cNvPr id="24" name="Picture 23" descr="A green check mark on a black background&#10;&#10;AI-generated content may be incorrect.">
            <a:extLst>
              <a:ext uri="{FF2B5EF4-FFF2-40B4-BE49-F238E27FC236}">
                <a16:creationId xmlns:a16="http://schemas.microsoft.com/office/drawing/2014/main" id="{087E0351-0515-4B5B-1653-9B77D9CA88AB}"/>
              </a:ext>
            </a:extLst>
          </p:cNvPr>
          <p:cNvPicPr>
            <a:picLocks noChangeAspect="1"/>
          </p:cNvPicPr>
          <p:nvPr/>
        </p:nvPicPr>
        <p:blipFill>
          <a:blip r:embed="rId4"/>
          <a:stretch>
            <a:fillRect/>
          </a:stretch>
        </p:blipFill>
        <p:spPr>
          <a:xfrm>
            <a:off x="5793198" y="4559667"/>
            <a:ext cx="581025" cy="419100"/>
          </a:xfrm>
          <a:prstGeom prst="rect">
            <a:avLst/>
          </a:prstGeom>
        </p:spPr>
      </p:pic>
      <p:pic>
        <p:nvPicPr>
          <p:cNvPr id="25" name="Picture 24" descr="A green check mark on a black background&#10;&#10;AI-generated content may be incorrect.">
            <a:extLst>
              <a:ext uri="{FF2B5EF4-FFF2-40B4-BE49-F238E27FC236}">
                <a16:creationId xmlns:a16="http://schemas.microsoft.com/office/drawing/2014/main" id="{07983B5A-0B34-087D-E46E-28BD4CFA2027}"/>
              </a:ext>
            </a:extLst>
          </p:cNvPr>
          <p:cNvPicPr>
            <a:picLocks noChangeAspect="1"/>
          </p:cNvPicPr>
          <p:nvPr/>
        </p:nvPicPr>
        <p:blipFill>
          <a:blip r:embed="rId4"/>
          <a:stretch>
            <a:fillRect/>
          </a:stretch>
        </p:blipFill>
        <p:spPr>
          <a:xfrm>
            <a:off x="4042001" y="2686050"/>
            <a:ext cx="581025" cy="419100"/>
          </a:xfrm>
          <a:prstGeom prst="rect">
            <a:avLst/>
          </a:prstGeom>
        </p:spPr>
      </p:pic>
      <p:pic>
        <p:nvPicPr>
          <p:cNvPr id="26" name="Picture 25" descr="A green check mark on a black background&#10;&#10;AI-generated content may be incorrect.">
            <a:extLst>
              <a:ext uri="{FF2B5EF4-FFF2-40B4-BE49-F238E27FC236}">
                <a16:creationId xmlns:a16="http://schemas.microsoft.com/office/drawing/2014/main" id="{64BC6C38-8AA4-384A-81D4-941E4ADCC26E}"/>
              </a:ext>
            </a:extLst>
          </p:cNvPr>
          <p:cNvPicPr>
            <a:picLocks noChangeAspect="1"/>
          </p:cNvPicPr>
          <p:nvPr/>
        </p:nvPicPr>
        <p:blipFill>
          <a:blip r:embed="rId4"/>
          <a:stretch>
            <a:fillRect/>
          </a:stretch>
        </p:blipFill>
        <p:spPr>
          <a:xfrm>
            <a:off x="2457004" y="3663045"/>
            <a:ext cx="581025" cy="419100"/>
          </a:xfrm>
          <a:prstGeom prst="rect">
            <a:avLst/>
          </a:prstGeom>
        </p:spPr>
      </p:pic>
      <p:pic>
        <p:nvPicPr>
          <p:cNvPr id="27" name="Picture 26" descr="A green check mark on a black background&#10;&#10;AI-generated content may be incorrect.">
            <a:extLst>
              <a:ext uri="{FF2B5EF4-FFF2-40B4-BE49-F238E27FC236}">
                <a16:creationId xmlns:a16="http://schemas.microsoft.com/office/drawing/2014/main" id="{18A7C625-F5A6-B32C-C4E1-14250134906B}"/>
              </a:ext>
            </a:extLst>
          </p:cNvPr>
          <p:cNvPicPr>
            <a:picLocks noChangeAspect="1"/>
          </p:cNvPicPr>
          <p:nvPr/>
        </p:nvPicPr>
        <p:blipFill>
          <a:blip r:embed="rId4"/>
          <a:stretch>
            <a:fillRect/>
          </a:stretch>
        </p:blipFill>
        <p:spPr>
          <a:xfrm>
            <a:off x="4107374" y="3655785"/>
            <a:ext cx="581025" cy="419100"/>
          </a:xfrm>
          <a:prstGeom prst="rect">
            <a:avLst/>
          </a:prstGeom>
        </p:spPr>
      </p:pic>
      <p:pic>
        <p:nvPicPr>
          <p:cNvPr id="28" name="Picture 27" descr="A green check mark on a black background&#10;&#10;AI-generated content may be incorrect.">
            <a:extLst>
              <a:ext uri="{FF2B5EF4-FFF2-40B4-BE49-F238E27FC236}">
                <a16:creationId xmlns:a16="http://schemas.microsoft.com/office/drawing/2014/main" id="{12FE4958-5ADE-D36F-FCA9-96CAA5CCC0E2}"/>
              </a:ext>
            </a:extLst>
          </p:cNvPr>
          <p:cNvPicPr>
            <a:picLocks noChangeAspect="1"/>
          </p:cNvPicPr>
          <p:nvPr/>
        </p:nvPicPr>
        <p:blipFill>
          <a:blip r:embed="rId4"/>
          <a:stretch>
            <a:fillRect/>
          </a:stretch>
        </p:blipFill>
        <p:spPr>
          <a:xfrm>
            <a:off x="7454526" y="5471002"/>
            <a:ext cx="581025" cy="419100"/>
          </a:xfrm>
          <a:prstGeom prst="rect">
            <a:avLst/>
          </a:prstGeom>
        </p:spPr>
      </p:pic>
      <p:pic>
        <p:nvPicPr>
          <p:cNvPr id="29" name="Picture 28" descr="A green check mark on a black background&#10;&#10;AI-generated content may be incorrect.">
            <a:extLst>
              <a:ext uri="{FF2B5EF4-FFF2-40B4-BE49-F238E27FC236}">
                <a16:creationId xmlns:a16="http://schemas.microsoft.com/office/drawing/2014/main" id="{8AD98BEF-531B-3473-4487-DB99CAED5996}"/>
              </a:ext>
            </a:extLst>
          </p:cNvPr>
          <p:cNvPicPr>
            <a:picLocks noChangeAspect="1"/>
          </p:cNvPicPr>
          <p:nvPr/>
        </p:nvPicPr>
        <p:blipFill>
          <a:blip r:embed="rId4"/>
          <a:stretch>
            <a:fillRect/>
          </a:stretch>
        </p:blipFill>
        <p:spPr>
          <a:xfrm>
            <a:off x="9173297" y="5526210"/>
            <a:ext cx="581025" cy="419100"/>
          </a:xfrm>
          <a:prstGeom prst="rect">
            <a:avLst/>
          </a:prstGeom>
        </p:spPr>
      </p:pic>
    </p:spTree>
    <p:extLst>
      <p:ext uri="{BB962C8B-B14F-4D97-AF65-F5344CB8AC3E}">
        <p14:creationId xmlns:p14="http://schemas.microsoft.com/office/powerpoint/2010/main" val="2433073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838200" y="365125"/>
            <a:ext cx="10515600" cy="1325563"/>
          </a:xfrm>
        </p:spPr>
        <p:txBody>
          <a:bodyPr>
            <a:normAutofit fontScale="90000"/>
          </a:bodyPr>
          <a:lstStyle/>
          <a:p>
            <a:br>
              <a:rPr lang="en-US" sz="2600"/>
            </a:br>
            <a:r>
              <a:rPr lang="en-US" sz="6700"/>
              <a:t>Objectives</a:t>
            </a:r>
            <a:br>
              <a:rPr lang="en-US" sz="2600"/>
            </a:br>
            <a:endParaRPr lang="en-US" sz="2600"/>
          </a:p>
        </p:txBody>
      </p:sp>
      <p:sp>
        <p:nvSpPr>
          <p:cNvPr id="44"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669036" y="1723093"/>
            <a:ext cx="11150600" cy="4251960"/>
          </a:xfrm>
        </p:spPr>
        <p:txBody>
          <a:bodyPr vert="horz" lIns="91440" tIns="45720" rIns="91440" bIns="45720" rtlCol="0" anchor="t">
            <a:normAutofit lnSpcReduction="10000"/>
          </a:bodyPr>
          <a:lstStyle/>
          <a:p>
            <a:pPr marL="0" indent="0">
              <a:buNone/>
            </a:pPr>
            <a:endParaRPr lang="en-US" sz="2000" b="1"/>
          </a:p>
          <a:p>
            <a:pPr marL="0" indent="0">
              <a:buNone/>
            </a:pPr>
            <a:r>
              <a:rPr lang="en-US" sz="2000" b="1"/>
              <a:t>Main-Objectives </a:t>
            </a:r>
            <a:endParaRPr lang="en-US" sz="2000" b="1">
              <a:ea typeface="Calibri"/>
              <a:cs typeface="Calibri"/>
            </a:endParaRPr>
          </a:p>
          <a:p>
            <a:pPr marL="0" indent="0">
              <a:buNone/>
            </a:pPr>
            <a:r>
              <a:rPr lang="en-US" sz="2000" b="1"/>
              <a:t> </a:t>
            </a:r>
            <a:r>
              <a:rPr kumimoji="0" lang="en-US" altLang="en-US" sz="2000" b="0" i="0" u="none" strike="noStrike" cap="none" normalizeH="0" baseline="0">
                <a:ln>
                  <a:noFill/>
                </a:ln>
                <a:effectLst/>
              </a:rPr>
              <a:t>This research aims to develop a real-time anomaly-based clustering framework to detect reconnaissance activities in network traffic. It focuses on minimizing false positives, ensuring high detection accuracy, and identifying abnormal traffic patterns to prevent potential attacks.</a:t>
            </a:r>
            <a:endParaRPr lang="en-US" altLang="en-US" sz="2000" b="1"/>
          </a:p>
          <a:p>
            <a:pPr marL="0" indent="0">
              <a:buNone/>
            </a:pPr>
            <a:endParaRPr lang="en-US" sz="2000" b="1"/>
          </a:p>
          <a:p>
            <a:pPr marL="0" indent="0">
              <a:buNone/>
            </a:pPr>
            <a:r>
              <a:rPr lang="en-US" sz="2000" b="1"/>
              <a:t>Sub-Objectives</a:t>
            </a:r>
            <a:endParaRPr lang="en-US" sz="2000"/>
          </a:p>
          <a:p>
            <a:r>
              <a:rPr lang="en-US" sz="2000"/>
              <a:t>Collect and preprocess network traffic logs, focusing on metadata like port scans and DNS lookups.</a:t>
            </a:r>
            <a:endParaRPr lang="en-US" sz="2000">
              <a:ea typeface="Calibri"/>
              <a:cs typeface="Calibri"/>
            </a:endParaRPr>
          </a:p>
          <a:p>
            <a:r>
              <a:rPr lang="en-US" sz="2000"/>
              <a:t>Develop a feature extraction pipeline to identify reconnaissance activity patterns.</a:t>
            </a:r>
            <a:endParaRPr lang="en-US" sz="2000">
              <a:ea typeface="Calibri"/>
              <a:cs typeface="Calibri"/>
            </a:endParaRPr>
          </a:p>
          <a:p>
            <a:r>
              <a:rPr lang="en-US" sz="2000"/>
              <a:t>Implement adaptive clustering models (K-Means, DBSCAN) with incremental learning for live data analysis.</a:t>
            </a:r>
            <a:endParaRPr lang="en-US" sz="2000">
              <a:ea typeface="Calibri"/>
              <a:cs typeface="Calibri"/>
            </a:endParaRPr>
          </a:p>
          <a:p>
            <a:r>
              <a:rPr lang="en-US" sz="2000"/>
              <a:t>Visualize detected anomalies in a real-time dashboard to enhance monitoring. </a:t>
            </a:r>
          </a:p>
        </p:txBody>
      </p:sp>
      <p:sp>
        <p:nvSpPr>
          <p:cNvPr id="2" name="Rectangle 1">
            <a:extLst>
              <a:ext uri="{FF2B5EF4-FFF2-40B4-BE49-F238E27FC236}">
                <a16:creationId xmlns:a16="http://schemas.microsoft.com/office/drawing/2014/main" id="{E1559CA0-1487-CB8A-A0B5-6F0768E3B10B}"/>
              </a:ext>
            </a:extLst>
          </p:cNvPr>
          <p:cNvSpPr/>
          <p:nvPr/>
        </p:nvSpPr>
        <p:spPr>
          <a:xfrm>
            <a:off x="4007083" y="6432066"/>
            <a:ext cx="5833787" cy="3450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IT21812880</a:t>
            </a:r>
            <a:r>
              <a:rPr lang="en-US" sz="1800">
                <a:solidFill>
                  <a:schemeClr val="tx1"/>
                </a:solidFill>
              </a:rPr>
              <a:t>   |   </a:t>
            </a:r>
            <a:r>
              <a:rPr lang="en-US">
                <a:solidFill>
                  <a:schemeClr val="tx1"/>
                </a:solidFill>
              </a:rPr>
              <a:t>N.H.S Chandrasekara </a:t>
            </a:r>
            <a:r>
              <a:rPr lang="en-US" sz="1800">
                <a:solidFill>
                  <a:schemeClr val="tx1"/>
                </a:solidFill>
              </a:rPr>
              <a:t>|   </a:t>
            </a:r>
            <a:r>
              <a:rPr lang="en-US">
                <a:solidFill>
                  <a:schemeClr val="tx1"/>
                </a:solidFill>
              </a:rPr>
              <a:t>R25-037</a:t>
            </a:r>
            <a:endParaRPr lang="en-US" sz="1800" b="0">
              <a:solidFill>
                <a:schemeClr val="tx1"/>
              </a:solidFill>
            </a:endParaRPr>
          </a:p>
        </p:txBody>
      </p:sp>
    </p:spTree>
    <p:extLst>
      <p:ext uri="{BB962C8B-B14F-4D97-AF65-F5344CB8AC3E}">
        <p14:creationId xmlns:p14="http://schemas.microsoft.com/office/powerpoint/2010/main" val="3658498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Rectangle 19">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1115568" y="548640"/>
            <a:ext cx="10168128" cy="1179576"/>
          </a:xfrm>
        </p:spPr>
        <p:txBody>
          <a:bodyPr>
            <a:normAutofit/>
          </a:bodyPr>
          <a:lstStyle/>
          <a:p>
            <a:r>
              <a:rPr lang="en-US" sz="6000"/>
              <a:t>Methodology</a:t>
            </a:r>
          </a:p>
        </p:txBody>
      </p:sp>
      <p:sp>
        <p:nvSpPr>
          <p:cNvPr id="17" name="Rectangle 16">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22" name="Content Placeholder 5">
            <a:extLst>
              <a:ext uri="{FF2B5EF4-FFF2-40B4-BE49-F238E27FC236}">
                <a16:creationId xmlns:a16="http://schemas.microsoft.com/office/drawing/2014/main" id="{F96A3826-3F08-F7FA-B44D-A0B9D7FD0D0C}"/>
              </a:ext>
            </a:extLst>
          </p:cNvPr>
          <p:cNvGraphicFramePr>
            <a:graphicFrameLocks noGrp="1"/>
          </p:cNvGraphicFramePr>
          <p:nvPr>
            <p:ph idx="1"/>
          </p:nvPr>
        </p:nvGraphicFramePr>
        <p:xfrm>
          <a:off x="1011936" y="2018806"/>
          <a:ext cx="10168128" cy="36950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ctangle 1">
            <a:extLst>
              <a:ext uri="{FF2B5EF4-FFF2-40B4-BE49-F238E27FC236}">
                <a16:creationId xmlns:a16="http://schemas.microsoft.com/office/drawing/2014/main" id="{534C1C5C-7E46-D4AF-375A-5D1248953FE4}"/>
              </a:ext>
            </a:extLst>
          </p:cNvPr>
          <p:cNvSpPr/>
          <p:nvPr/>
        </p:nvSpPr>
        <p:spPr>
          <a:xfrm>
            <a:off x="391858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IT21812880</a:t>
            </a:r>
            <a:r>
              <a:rPr lang="en-US" sz="1800">
                <a:solidFill>
                  <a:schemeClr val="tx1"/>
                </a:solidFill>
              </a:rPr>
              <a:t>   |   </a:t>
            </a:r>
            <a:r>
              <a:rPr lang="en-US">
                <a:solidFill>
                  <a:schemeClr val="tx1"/>
                </a:solidFill>
              </a:rPr>
              <a:t>N.H.S Chandrasekara </a:t>
            </a:r>
            <a:r>
              <a:rPr lang="en-US" sz="1800">
                <a:solidFill>
                  <a:schemeClr val="tx1"/>
                </a:solidFill>
              </a:rPr>
              <a:t>|   </a:t>
            </a:r>
            <a:r>
              <a:rPr lang="en-US">
                <a:solidFill>
                  <a:schemeClr val="tx1"/>
                </a:solidFill>
              </a:rPr>
              <a:t>R25-037</a:t>
            </a:r>
            <a:endParaRPr lang="en-US" sz="1800" b="0">
              <a:solidFill>
                <a:schemeClr val="tx1"/>
              </a:solidFill>
            </a:endParaRPr>
          </a:p>
        </p:txBody>
      </p:sp>
    </p:spTree>
    <p:extLst>
      <p:ext uri="{BB962C8B-B14F-4D97-AF65-F5344CB8AC3E}">
        <p14:creationId xmlns:p14="http://schemas.microsoft.com/office/powerpoint/2010/main" val="1239560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FCB57D7-97B5-400A-0A1A-91443C821231}"/>
            </a:ext>
          </a:extLst>
        </p:cNvPr>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DF0A83-2F0D-3E08-C3BA-E774093750CF}"/>
              </a:ext>
            </a:extLst>
          </p:cNvPr>
          <p:cNvSpPr>
            <a:spLocks noGrp="1"/>
          </p:cNvSpPr>
          <p:nvPr>
            <p:ph type="title"/>
          </p:nvPr>
        </p:nvSpPr>
        <p:spPr>
          <a:xfrm>
            <a:off x="638882" y="884936"/>
            <a:ext cx="10909640" cy="1249394"/>
          </a:xfrm>
        </p:spPr>
        <p:txBody>
          <a:bodyPr vert="horz" lIns="91440" tIns="45720" rIns="91440" bIns="45720" rtlCol="0" anchor="ctr">
            <a:noAutofit/>
          </a:bodyPr>
          <a:lstStyle/>
          <a:p>
            <a:pPr algn="ctr"/>
            <a:r>
              <a:rPr lang="en-US" sz="6000" kern="1200">
                <a:solidFill>
                  <a:schemeClr val="tx1"/>
                </a:solidFill>
                <a:latin typeface="+mj-lt"/>
                <a:ea typeface="+mj-ea"/>
                <a:cs typeface="+mj-cs"/>
              </a:rPr>
              <a:t>System Architecture</a:t>
            </a:r>
            <a:br>
              <a:rPr lang="en-US" sz="6000" kern="1200">
                <a:solidFill>
                  <a:schemeClr val="tx1"/>
                </a:solidFill>
                <a:latin typeface="+mj-lt"/>
                <a:ea typeface="+mj-ea"/>
                <a:cs typeface="+mj-cs"/>
              </a:rPr>
            </a:br>
            <a:endParaRPr lang="en-US" sz="6000" kern="1200">
              <a:solidFill>
                <a:schemeClr val="tx1"/>
              </a:solidFill>
              <a:latin typeface="+mj-lt"/>
              <a:ea typeface="+mj-ea"/>
              <a:cs typeface="+mj-cs"/>
            </a:endParaRPr>
          </a:p>
        </p:txBody>
      </p:sp>
      <p:sp>
        <p:nvSpPr>
          <p:cNvPr id="7" name="TextBox 6">
            <a:extLst>
              <a:ext uri="{FF2B5EF4-FFF2-40B4-BE49-F238E27FC236}">
                <a16:creationId xmlns:a16="http://schemas.microsoft.com/office/drawing/2014/main" id="{284787AB-2666-0094-7B32-E554A18F7D37}"/>
              </a:ext>
            </a:extLst>
          </p:cNvPr>
          <p:cNvSpPr txBox="1"/>
          <p:nvPr/>
        </p:nvSpPr>
        <p:spPr>
          <a:xfrm>
            <a:off x="959269" y="6319832"/>
            <a:ext cx="10909643" cy="68740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defTabSz="914400">
              <a:lnSpc>
                <a:spcPct val="90000"/>
              </a:lnSpc>
              <a:spcBef>
                <a:spcPts val="1000"/>
              </a:spcBef>
            </a:pPr>
            <a:r>
              <a:rPr lang="en-US" b="1" kern="1200">
                <a:solidFill>
                  <a:schemeClr val="tx1"/>
                </a:solidFill>
                <a:latin typeface="+mn-lt"/>
                <a:ea typeface="+mn-ea"/>
                <a:cs typeface="+mn-cs"/>
              </a:rPr>
              <a:t>IT21812880</a:t>
            </a:r>
            <a:r>
              <a:rPr lang="en-US" kern="1200">
                <a:solidFill>
                  <a:schemeClr val="tx1"/>
                </a:solidFill>
                <a:latin typeface="+mn-lt"/>
                <a:ea typeface="+mn-ea"/>
                <a:cs typeface="+mn-cs"/>
              </a:rPr>
              <a:t> | N.H.S Chandrasekara | R25-037</a:t>
            </a:r>
          </a:p>
        </p:txBody>
      </p:sp>
      <p:sp>
        <p:nvSpPr>
          <p:cNvPr id="34"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diagram of a process&#10;&#10;AI-generated content may be incorrect.">
            <a:extLst>
              <a:ext uri="{FF2B5EF4-FFF2-40B4-BE49-F238E27FC236}">
                <a16:creationId xmlns:a16="http://schemas.microsoft.com/office/drawing/2014/main" id="{9DE5EAAF-F08A-11F6-8586-66523234730F}"/>
              </a:ext>
            </a:extLst>
          </p:cNvPr>
          <p:cNvPicPr>
            <a:picLocks noChangeAspect="1"/>
          </p:cNvPicPr>
          <p:nvPr/>
        </p:nvPicPr>
        <p:blipFill>
          <a:blip r:embed="rId2"/>
          <a:srcRect l="857" t="2185" r="845" b="3937"/>
          <a:stretch/>
        </p:blipFill>
        <p:spPr>
          <a:xfrm>
            <a:off x="417612" y="2134330"/>
            <a:ext cx="11352180" cy="3171218"/>
          </a:xfrm>
          <a:prstGeom prst="rect">
            <a:avLst/>
          </a:prstGeom>
          <a:solidFill>
            <a:srgbClr val="FFFFFF">
              <a:shade val="85000"/>
            </a:srgbClr>
          </a:solidFill>
          <a:ln>
            <a:solidFill>
              <a:schemeClr val="tx1"/>
            </a:solidFill>
          </a:ln>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09866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D5841-3C27-2053-F21A-E7FCE81A9B97}"/>
              </a:ext>
            </a:extLst>
          </p:cNvPr>
          <p:cNvSpPr>
            <a:spLocks noGrp="1"/>
          </p:cNvSpPr>
          <p:nvPr>
            <p:ph type="title"/>
          </p:nvPr>
        </p:nvSpPr>
        <p:spPr>
          <a:xfrm>
            <a:off x="4681436" y="102478"/>
            <a:ext cx="2829128" cy="1325563"/>
          </a:xfrm>
        </p:spPr>
        <p:txBody>
          <a:bodyPr>
            <a:normAutofit/>
          </a:bodyPr>
          <a:lstStyle/>
          <a:p>
            <a:r>
              <a:rPr lang="en-US" sz="6000"/>
              <a:t>Dataset</a:t>
            </a:r>
          </a:p>
        </p:txBody>
      </p:sp>
      <p:sp>
        <p:nvSpPr>
          <p:cNvPr id="3" name="Content Placeholder 2">
            <a:extLst>
              <a:ext uri="{FF2B5EF4-FFF2-40B4-BE49-F238E27FC236}">
                <a16:creationId xmlns:a16="http://schemas.microsoft.com/office/drawing/2014/main" id="{70EEDBC4-235B-8AFC-0FF1-A25E050D98F1}"/>
              </a:ext>
            </a:extLst>
          </p:cNvPr>
          <p:cNvSpPr>
            <a:spLocks noGrp="1"/>
          </p:cNvSpPr>
          <p:nvPr>
            <p:ph idx="1"/>
          </p:nvPr>
        </p:nvSpPr>
        <p:spPr>
          <a:xfrm>
            <a:off x="1139757" y="1339242"/>
            <a:ext cx="10515600" cy="2639371"/>
          </a:xfrm>
        </p:spPr>
        <p:txBody>
          <a:bodyPr>
            <a:normAutofit/>
          </a:bodyPr>
          <a:lstStyle/>
          <a:p>
            <a:pPr marL="0" indent="0">
              <a:buNone/>
            </a:pPr>
            <a:r>
              <a:rPr lang="en-US" sz="2400"/>
              <a:t>CICIDS2017 is a labeled dataset designed to help build and test Intrusion Detection Systems (IDS). It includes both </a:t>
            </a:r>
            <a:r>
              <a:rPr lang="en-US" sz="2400" b="1"/>
              <a:t>normal (benign) and attack traffic</a:t>
            </a:r>
            <a:r>
              <a:rPr lang="en-US" sz="2400"/>
              <a:t>, collected over </a:t>
            </a:r>
            <a:r>
              <a:rPr lang="en-US" sz="2400" b="1"/>
              <a:t>5 days</a:t>
            </a:r>
            <a:r>
              <a:rPr lang="en-US" sz="2400"/>
              <a:t> from a real-like network with different computers and operating systems. The dataset has </a:t>
            </a:r>
            <a:r>
              <a:rPr lang="en-US" sz="2400" b="1"/>
              <a:t>common attack types</a:t>
            </a:r>
            <a:r>
              <a:rPr lang="en-US" sz="2400"/>
              <a:t> such as </a:t>
            </a:r>
            <a:r>
              <a:rPr lang="en-US" sz="2400" b="1"/>
              <a:t>DDoS, DoS, Brute Force, Heartbleed, Infiltration, Botnet, and Web Attacks</a:t>
            </a:r>
            <a:r>
              <a:rPr lang="en-US" sz="2400"/>
              <a:t>. It provides data in formats like </a:t>
            </a:r>
            <a:r>
              <a:rPr lang="en-US" sz="2400" b="1"/>
              <a:t>PCAP (packet captures)</a:t>
            </a:r>
            <a:r>
              <a:rPr lang="en-US" sz="2400"/>
              <a:t> and </a:t>
            </a:r>
            <a:r>
              <a:rPr lang="en-US" sz="2400" b="1"/>
              <a:t>CSV files with over 80 features</a:t>
            </a:r>
            <a:r>
              <a:rPr lang="en-US" sz="2400"/>
              <a:t>, making it useful for training machine learning models for cyberattack detection. </a:t>
            </a:r>
            <a:r>
              <a:rPr lang="en-US" sz="2400">
                <a:hlinkClick r:id="rId2"/>
              </a:rPr>
              <a:t>[6]</a:t>
            </a:r>
            <a:endParaRPr lang="en-US" sz="2400"/>
          </a:p>
        </p:txBody>
      </p:sp>
    </p:spTree>
    <p:extLst>
      <p:ext uri="{BB962C8B-B14F-4D97-AF65-F5344CB8AC3E}">
        <p14:creationId xmlns:p14="http://schemas.microsoft.com/office/powerpoint/2010/main" val="41565682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94842B0-684D-44CC-B4BC-D13331CFD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AE253D-BA78-1EF8-7105-94ADA8581096}"/>
              </a:ext>
            </a:extLst>
          </p:cNvPr>
          <p:cNvSpPr>
            <a:spLocks noGrp="1"/>
          </p:cNvSpPr>
          <p:nvPr>
            <p:ph type="title"/>
          </p:nvPr>
        </p:nvSpPr>
        <p:spPr>
          <a:xfrm>
            <a:off x="685559" y="1147572"/>
            <a:ext cx="6894576" cy="1783080"/>
          </a:xfrm>
        </p:spPr>
        <p:txBody>
          <a:bodyPr vert="horz" lIns="91440" tIns="45720" rIns="91440" bIns="45720" rtlCol="0" anchor="b">
            <a:normAutofit/>
          </a:bodyPr>
          <a:lstStyle/>
          <a:p>
            <a:r>
              <a:rPr lang="en-US" sz="6000" kern="1200">
                <a:solidFill>
                  <a:schemeClr val="tx1"/>
                </a:solidFill>
                <a:latin typeface="+mj-lt"/>
                <a:ea typeface="+mj-ea"/>
                <a:cs typeface="+mj-cs"/>
              </a:rPr>
              <a:t>Current Progress</a:t>
            </a:r>
          </a:p>
          <a:p>
            <a:endParaRPr lang="en-US" sz="6600" kern="1200">
              <a:solidFill>
                <a:schemeClr val="tx1"/>
              </a:solidFill>
              <a:latin typeface="+mj-lt"/>
              <a:ea typeface="+mj-ea"/>
              <a:cs typeface="+mj-cs"/>
            </a:endParaRPr>
          </a:p>
        </p:txBody>
      </p:sp>
      <p:sp>
        <p:nvSpPr>
          <p:cNvPr id="21" name="sketch line">
            <a:extLst>
              <a:ext uri="{FF2B5EF4-FFF2-40B4-BE49-F238E27FC236}">
                <a16:creationId xmlns:a16="http://schemas.microsoft.com/office/drawing/2014/main" id="{4C2A3DC3-F495-4B99-9FF3-3FB30D632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6ECFBE4-A4CF-9B9D-7B92-C5BC090D2C1C}"/>
              </a:ext>
            </a:extLst>
          </p:cNvPr>
          <p:cNvSpPr txBox="1"/>
          <p:nvPr/>
        </p:nvSpPr>
        <p:spPr>
          <a:xfrm>
            <a:off x="640080" y="2706624"/>
            <a:ext cx="6894576" cy="348386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defTabSz="914400">
              <a:lnSpc>
                <a:spcPct val="90000"/>
              </a:lnSpc>
              <a:spcBef>
                <a:spcPts val="1000"/>
              </a:spcBef>
              <a:buFont typeface="Arial" panose="020B0604020202020204" pitchFamily="34" charset="0"/>
              <a:buChar char="•"/>
            </a:pPr>
            <a:r>
              <a:rPr lang="en-US" sz="2400"/>
              <a:t>Algorithm Selection</a:t>
            </a:r>
          </a:p>
          <a:p>
            <a:pPr indent="-228600" defTabSz="914400">
              <a:lnSpc>
                <a:spcPct val="90000"/>
              </a:lnSpc>
              <a:spcBef>
                <a:spcPts val="1000"/>
              </a:spcBef>
              <a:buFont typeface="Arial" panose="020B0604020202020204" pitchFamily="34" charset="0"/>
              <a:buChar char="•"/>
            </a:pPr>
            <a:r>
              <a:rPr lang="en-US" sz="2400"/>
              <a:t>Training Pipeline</a:t>
            </a:r>
            <a:endParaRPr lang="en-US" sz="2400">
              <a:ea typeface="Calibri"/>
              <a:cs typeface="Calibri"/>
            </a:endParaRPr>
          </a:p>
          <a:p>
            <a:pPr indent="-228600" defTabSz="914400">
              <a:lnSpc>
                <a:spcPct val="90000"/>
              </a:lnSpc>
              <a:spcBef>
                <a:spcPts val="1000"/>
              </a:spcBef>
              <a:buFont typeface="Arial" panose="020B0604020202020204" pitchFamily="34" charset="0"/>
              <a:buChar char="•"/>
            </a:pPr>
            <a:r>
              <a:rPr lang="en-US" sz="2400"/>
              <a:t>Feature Importance Analysis</a:t>
            </a:r>
            <a:endParaRPr lang="en-US" sz="2400">
              <a:ea typeface="Calibri"/>
              <a:cs typeface="Calibri"/>
            </a:endParaRPr>
          </a:p>
          <a:p>
            <a:pPr indent="-228600" defTabSz="914400">
              <a:lnSpc>
                <a:spcPct val="90000"/>
              </a:lnSpc>
              <a:spcBef>
                <a:spcPts val="1000"/>
              </a:spcBef>
              <a:buFont typeface="Arial" panose="020B0604020202020204" pitchFamily="34" charset="0"/>
              <a:buChar char="•"/>
            </a:pPr>
            <a:r>
              <a:rPr lang="en-US" sz="2400"/>
              <a:t>Model Evaluation</a:t>
            </a:r>
            <a:endParaRPr lang="en-US" sz="2400">
              <a:ea typeface="Calibri"/>
              <a:cs typeface="Calibri"/>
            </a:endParaRPr>
          </a:p>
          <a:p>
            <a:pPr indent="-228600" defTabSz="914400">
              <a:lnSpc>
                <a:spcPct val="90000"/>
              </a:lnSpc>
              <a:spcBef>
                <a:spcPts val="1000"/>
              </a:spcBef>
              <a:buFont typeface="Arial" panose="020B0604020202020204" pitchFamily="34" charset="0"/>
              <a:buChar char="•"/>
            </a:pPr>
            <a:r>
              <a:rPr lang="en-US" sz="2400">
                <a:ea typeface="Calibri"/>
                <a:cs typeface="Calibri"/>
              </a:rPr>
              <a:t>Testing on Trained Model. </a:t>
            </a:r>
          </a:p>
        </p:txBody>
      </p:sp>
      <p:sp>
        <p:nvSpPr>
          <p:cNvPr id="6" name="TextBox 5">
            <a:extLst>
              <a:ext uri="{FF2B5EF4-FFF2-40B4-BE49-F238E27FC236}">
                <a16:creationId xmlns:a16="http://schemas.microsoft.com/office/drawing/2014/main" id="{4C49D464-82CC-4807-B2D8-02F0E162D301}"/>
              </a:ext>
            </a:extLst>
          </p:cNvPr>
          <p:cNvSpPr txBox="1"/>
          <p:nvPr/>
        </p:nvSpPr>
        <p:spPr>
          <a:xfrm>
            <a:off x="4132847" y="6318584"/>
            <a:ext cx="493896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2000" b="1"/>
              <a:t>IT21812880</a:t>
            </a:r>
            <a:r>
              <a:rPr lang="en-US" sz="2000"/>
              <a:t> | N.H.S Chandrasekara | R25-037</a:t>
            </a:r>
            <a:endParaRPr lang="en-US"/>
          </a:p>
        </p:txBody>
      </p:sp>
    </p:spTree>
    <p:extLst>
      <p:ext uri="{BB962C8B-B14F-4D97-AF65-F5344CB8AC3E}">
        <p14:creationId xmlns:p14="http://schemas.microsoft.com/office/powerpoint/2010/main" val="42740469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917FE-EA3D-7277-914F-13B42A1797DF}"/>
              </a:ext>
            </a:extLst>
          </p:cNvPr>
          <p:cNvSpPr>
            <a:spLocks noGrp="1"/>
          </p:cNvSpPr>
          <p:nvPr>
            <p:ph type="title"/>
          </p:nvPr>
        </p:nvSpPr>
        <p:spPr/>
        <p:txBody>
          <a:bodyPr/>
          <a:lstStyle/>
          <a:p>
            <a:r>
              <a:rPr lang="en-US" b="1">
                <a:ea typeface="+mj-lt"/>
                <a:cs typeface="+mj-lt"/>
              </a:rPr>
              <a:t>Project Evidence - Imports</a:t>
            </a:r>
            <a:endParaRPr lang="en-US" b="1"/>
          </a:p>
          <a:p>
            <a:endParaRPr lang="en-US"/>
          </a:p>
        </p:txBody>
      </p:sp>
      <p:pic>
        <p:nvPicPr>
          <p:cNvPr id="5" name="Content Placeholder 4">
            <a:extLst>
              <a:ext uri="{FF2B5EF4-FFF2-40B4-BE49-F238E27FC236}">
                <a16:creationId xmlns:a16="http://schemas.microsoft.com/office/drawing/2014/main" id="{B93A40BC-61D6-AFA9-AEA4-5B59DD7C4973}"/>
              </a:ext>
            </a:extLst>
          </p:cNvPr>
          <p:cNvPicPr>
            <a:picLocks noGrp="1" noChangeAspect="1"/>
          </p:cNvPicPr>
          <p:nvPr>
            <p:ph idx="1"/>
          </p:nvPr>
        </p:nvPicPr>
        <p:blipFill>
          <a:blip r:embed="rId2"/>
          <a:stretch>
            <a:fillRect/>
          </a:stretch>
        </p:blipFill>
        <p:spPr>
          <a:xfrm>
            <a:off x="2762250" y="2239169"/>
            <a:ext cx="6667500" cy="3524250"/>
          </a:xfrm>
        </p:spPr>
      </p:pic>
      <p:sp>
        <p:nvSpPr>
          <p:cNvPr id="4" name="TextBox 3">
            <a:extLst>
              <a:ext uri="{FF2B5EF4-FFF2-40B4-BE49-F238E27FC236}">
                <a16:creationId xmlns:a16="http://schemas.microsoft.com/office/drawing/2014/main" id="{E0323AA1-889A-5E85-3A12-03FE348D2F4D}"/>
              </a:ext>
            </a:extLst>
          </p:cNvPr>
          <p:cNvSpPr txBox="1"/>
          <p:nvPr/>
        </p:nvSpPr>
        <p:spPr>
          <a:xfrm>
            <a:off x="4572000" y="6323035"/>
            <a:ext cx="44522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IT21812880</a:t>
            </a:r>
            <a:r>
              <a:rPr lang="en-US"/>
              <a:t> | N.H.S Chandrasekara | R25-037</a:t>
            </a:r>
          </a:p>
        </p:txBody>
      </p:sp>
    </p:spTree>
    <p:extLst>
      <p:ext uri="{BB962C8B-B14F-4D97-AF65-F5344CB8AC3E}">
        <p14:creationId xmlns:p14="http://schemas.microsoft.com/office/powerpoint/2010/main" val="4216958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28715E9-0D4F-4514-3F78-BE0847FB72F1}"/>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r>
              <a:rPr lang="en-US" sz="4400" kern="1200">
                <a:solidFill>
                  <a:schemeClr val="tx1"/>
                </a:solidFill>
                <a:latin typeface="+mj-lt"/>
                <a:ea typeface="+mj-ea"/>
                <a:cs typeface="+mj-cs"/>
              </a:rPr>
              <a:t>Team Members </a:t>
            </a:r>
          </a:p>
        </p:txBody>
      </p:sp>
      <p:sp>
        <p:nvSpPr>
          <p:cNvPr id="5" name="Subtitle 4">
            <a:extLst>
              <a:ext uri="{FF2B5EF4-FFF2-40B4-BE49-F238E27FC236}">
                <a16:creationId xmlns:a16="http://schemas.microsoft.com/office/drawing/2014/main" id="{BEDF07E2-6FAA-45C3-A404-9D440E6997D8}"/>
              </a:ext>
            </a:extLst>
          </p:cNvPr>
          <p:cNvSpPr>
            <a:spLocks noGrp="1"/>
          </p:cNvSpPr>
          <p:nvPr>
            <p:ph type="subTitle" idx="1"/>
          </p:nvPr>
        </p:nvSpPr>
        <p:spPr>
          <a:xfrm>
            <a:off x="624170" y="1027906"/>
            <a:ext cx="4930326" cy="1274323"/>
          </a:xfrm>
        </p:spPr>
        <p:txBody>
          <a:bodyPr>
            <a:normAutofit/>
          </a:bodyPr>
          <a:lstStyle/>
          <a:p>
            <a:pPr algn="l"/>
            <a:endParaRPr lang="en-US" sz="2200"/>
          </a:p>
          <a:p>
            <a:pPr algn="l"/>
            <a:r>
              <a:rPr lang="en-US" sz="2200" b="1"/>
              <a:t>Supervisor: </a:t>
            </a:r>
            <a:r>
              <a:rPr lang="en-US" sz="2200"/>
              <a:t>Dr. </a:t>
            </a:r>
            <a:r>
              <a:rPr lang="en-US" sz="2200" err="1"/>
              <a:t>Harinda</a:t>
            </a:r>
            <a:r>
              <a:rPr lang="en-US" sz="2200"/>
              <a:t> Fernando</a:t>
            </a:r>
          </a:p>
          <a:p>
            <a:pPr algn="l"/>
            <a:r>
              <a:rPr lang="en-US" sz="2200" b="1"/>
              <a:t>Co-supervisor: </a:t>
            </a:r>
            <a:r>
              <a:rPr lang="en-US" sz="2200"/>
              <a:t>Mr. Amila Senarathne</a:t>
            </a:r>
          </a:p>
          <a:p>
            <a:pPr algn="l"/>
            <a:endParaRPr lang="en-US" sz="2200"/>
          </a:p>
          <a:p>
            <a:pPr algn="l"/>
            <a:endParaRPr lang="en-US" sz="2200"/>
          </a:p>
        </p:txBody>
      </p:sp>
      <p:graphicFrame>
        <p:nvGraphicFramePr>
          <p:cNvPr id="6" name="Table 5">
            <a:extLst>
              <a:ext uri="{FF2B5EF4-FFF2-40B4-BE49-F238E27FC236}">
                <a16:creationId xmlns:a16="http://schemas.microsoft.com/office/drawing/2014/main" id="{091587FA-A810-8F21-3577-8B5068581D07}"/>
              </a:ext>
            </a:extLst>
          </p:cNvPr>
          <p:cNvGraphicFramePr>
            <a:graphicFrameLocks noGrp="1"/>
          </p:cNvGraphicFramePr>
          <p:nvPr>
            <p:extLst>
              <p:ext uri="{D42A27DB-BD31-4B8C-83A1-F6EECF244321}">
                <p14:modId xmlns:p14="http://schemas.microsoft.com/office/powerpoint/2010/main" val="3262018263"/>
              </p:ext>
            </p:extLst>
          </p:nvPr>
        </p:nvGraphicFramePr>
        <p:xfrm>
          <a:off x="707587" y="2444674"/>
          <a:ext cx="10515600" cy="3493335"/>
        </p:xfrm>
        <a:graphic>
          <a:graphicData uri="http://schemas.openxmlformats.org/drawingml/2006/table">
            <a:tbl>
              <a:tblPr firstRow="1" bandRow="1">
                <a:tableStyleId>{5C22544A-7EE6-4342-B048-85BDC9FD1C3A}</a:tableStyleId>
              </a:tblPr>
              <a:tblGrid>
                <a:gridCol w="6584204">
                  <a:extLst>
                    <a:ext uri="{9D8B030D-6E8A-4147-A177-3AD203B41FA5}">
                      <a16:colId xmlns:a16="http://schemas.microsoft.com/office/drawing/2014/main" val="2268951995"/>
                    </a:ext>
                  </a:extLst>
                </a:gridCol>
                <a:gridCol w="3931396">
                  <a:extLst>
                    <a:ext uri="{9D8B030D-6E8A-4147-A177-3AD203B41FA5}">
                      <a16:colId xmlns:a16="http://schemas.microsoft.com/office/drawing/2014/main" val="2675280731"/>
                    </a:ext>
                  </a:extLst>
                </a:gridCol>
              </a:tblGrid>
              <a:tr h="698667">
                <a:tc>
                  <a:txBody>
                    <a:bodyPr/>
                    <a:lstStyle/>
                    <a:p>
                      <a:r>
                        <a:rPr lang="en-US" sz="3100"/>
                        <a:t>Student Name</a:t>
                      </a:r>
                    </a:p>
                  </a:txBody>
                  <a:tcPr marL="158788" marR="158788" marT="79394" marB="79394"/>
                </a:tc>
                <a:tc>
                  <a:txBody>
                    <a:bodyPr/>
                    <a:lstStyle/>
                    <a:p>
                      <a:r>
                        <a:rPr lang="en-US" sz="3100"/>
                        <a:t>Student ID</a:t>
                      </a:r>
                    </a:p>
                  </a:txBody>
                  <a:tcPr marL="158788" marR="158788" marT="79394" marB="79394"/>
                </a:tc>
                <a:extLst>
                  <a:ext uri="{0D108BD9-81ED-4DB2-BD59-A6C34878D82A}">
                    <a16:rowId xmlns:a16="http://schemas.microsoft.com/office/drawing/2014/main" val="1180321676"/>
                  </a:ext>
                </a:extLst>
              </a:tr>
              <a:tr h="698667">
                <a:tc>
                  <a:txBody>
                    <a:bodyPr/>
                    <a:lstStyle/>
                    <a:p>
                      <a:r>
                        <a:rPr lang="en-US" sz="3100"/>
                        <a:t>H.P.D.D.M.Wickramasinghe</a:t>
                      </a:r>
                      <a:endParaRPr lang="en-US" sz="3100" err="1"/>
                    </a:p>
                  </a:txBody>
                  <a:tcPr marL="158788" marR="158788" marT="79394" marB="79394"/>
                </a:tc>
                <a:tc>
                  <a:txBody>
                    <a:bodyPr/>
                    <a:lstStyle/>
                    <a:p>
                      <a:r>
                        <a:rPr lang="en-US" sz="3100"/>
                        <a:t>IT21825682</a:t>
                      </a:r>
                    </a:p>
                  </a:txBody>
                  <a:tcPr marL="158788" marR="158788" marT="79394" marB="79394"/>
                </a:tc>
                <a:extLst>
                  <a:ext uri="{0D108BD9-81ED-4DB2-BD59-A6C34878D82A}">
                    <a16:rowId xmlns:a16="http://schemas.microsoft.com/office/drawing/2014/main" val="1064067888"/>
                  </a:ext>
                </a:extLst>
              </a:tr>
              <a:tr h="698667">
                <a:tc>
                  <a:txBody>
                    <a:bodyPr/>
                    <a:lstStyle/>
                    <a:p>
                      <a:r>
                        <a:rPr lang="en-US" sz="3100"/>
                        <a:t>D.L.K.L.Gangaboda</a:t>
                      </a:r>
                      <a:endParaRPr lang="en-US" sz="3100" err="1"/>
                    </a:p>
                  </a:txBody>
                  <a:tcPr marL="158788" marR="158788" marT="79394" marB="79394"/>
                </a:tc>
                <a:tc>
                  <a:txBody>
                    <a:bodyPr/>
                    <a:lstStyle/>
                    <a:p>
                      <a:r>
                        <a:rPr lang="en-US" sz="3100"/>
                        <a:t>IT21812330</a:t>
                      </a:r>
                    </a:p>
                  </a:txBody>
                  <a:tcPr marL="158788" marR="158788" marT="79394" marB="79394"/>
                </a:tc>
                <a:extLst>
                  <a:ext uri="{0D108BD9-81ED-4DB2-BD59-A6C34878D82A}">
                    <a16:rowId xmlns:a16="http://schemas.microsoft.com/office/drawing/2014/main" val="1917214437"/>
                  </a:ext>
                </a:extLst>
              </a:tr>
              <a:tr h="698667">
                <a:tc>
                  <a:txBody>
                    <a:bodyPr/>
                    <a:lstStyle/>
                    <a:p>
                      <a:r>
                        <a:rPr lang="en-US" sz="3100"/>
                        <a:t>I.D.Sellahewa</a:t>
                      </a:r>
                      <a:endParaRPr lang="en-US" sz="3100" err="1"/>
                    </a:p>
                  </a:txBody>
                  <a:tcPr marL="158788" marR="158788" marT="79394" marB="79394"/>
                </a:tc>
                <a:tc>
                  <a:txBody>
                    <a:bodyPr/>
                    <a:lstStyle/>
                    <a:p>
                      <a:r>
                        <a:rPr lang="en-US" sz="3100"/>
                        <a:t>IT21825996</a:t>
                      </a:r>
                    </a:p>
                  </a:txBody>
                  <a:tcPr marL="158788" marR="158788" marT="79394" marB="79394"/>
                </a:tc>
                <a:extLst>
                  <a:ext uri="{0D108BD9-81ED-4DB2-BD59-A6C34878D82A}">
                    <a16:rowId xmlns:a16="http://schemas.microsoft.com/office/drawing/2014/main" val="2974722425"/>
                  </a:ext>
                </a:extLst>
              </a:tr>
              <a:tr h="698667">
                <a:tc>
                  <a:txBody>
                    <a:bodyPr/>
                    <a:lstStyle/>
                    <a:p>
                      <a:r>
                        <a:rPr lang="en-US" sz="3100"/>
                        <a:t>N.H.S.Chandrasekara</a:t>
                      </a:r>
                      <a:endParaRPr lang="en-US" sz="3100" err="1"/>
                    </a:p>
                  </a:txBody>
                  <a:tcPr marL="158788" marR="158788" marT="79394" marB="79394"/>
                </a:tc>
                <a:tc>
                  <a:txBody>
                    <a:bodyPr/>
                    <a:lstStyle/>
                    <a:p>
                      <a:r>
                        <a:rPr lang="en-US" sz="3100"/>
                        <a:t>IT21812880</a:t>
                      </a:r>
                    </a:p>
                  </a:txBody>
                  <a:tcPr marL="158788" marR="158788" marT="79394" marB="79394"/>
                </a:tc>
                <a:extLst>
                  <a:ext uri="{0D108BD9-81ED-4DB2-BD59-A6C34878D82A}">
                    <a16:rowId xmlns:a16="http://schemas.microsoft.com/office/drawing/2014/main" val="4187188207"/>
                  </a:ext>
                </a:extLst>
              </a:tr>
            </a:tbl>
          </a:graphicData>
        </a:graphic>
      </p:graphicFrame>
    </p:spTree>
    <p:extLst>
      <p:ext uri="{BB962C8B-B14F-4D97-AF65-F5344CB8AC3E}">
        <p14:creationId xmlns:p14="http://schemas.microsoft.com/office/powerpoint/2010/main" val="41509553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F67C9-58D4-DD1D-15DE-30BB4B72F372}"/>
              </a:ext>
            </a:extLst>
          </p:cNvPr>
          <p:cNvSpPr>
            <a:spLocks noGrp="1"/>
          </p:cNvSpPr>
          <p:nvPr>
            <p:ph type="title"/>
          </p:nvPr>
        </p:nvSpPr>
        <p:spPr/>
        <p:txBody>
          <a:bodyPr>
            <a:normAutofit/>
          </a:bodyPr>
          <a:lstStyle/>
          <a:p>
            <a:r>
              <a:rPr lang="en-US" b="1"/>
              <a:t>Project Evidence - Pre Processing </a:t>
            </a:r>
            <a:endParaRPr lang="en-US" sz="2500" b="1">
              <a:ea typeface="Calibri Light"/>
              <a:cs typeface="Calibri Light"/>
            </a:endParaRPr>
          </a:p>
          <a:p>
            <a:endParaRPr lang="en-US" b="1">
              <a:ea typeface="Calibri Light"/>
              <a:cs typeface="Calibri Light"/>
            </a:endParaRPr>
          </a:p>
        </p:txBody>
      </p:sp>
      <p:pic>
        <p:nvPicPr>
          <p:cNvPr id="5" name="Content Placeholder 4" descr="A screenshot of a computer code&#10;&#10;AI-generated content may be incorrect.">
            <a:extLst>
              <a:ext uri="{FF2B5EF4-FFF2-40B4-BE49-F238E27FC236}">
                <a16:creationId xmlns:a16="http://schemas.microsoft.com/office/drawing/2014/main" id="{7165720A-82D5-9099-4EF7-5105C27C3330}"/>
              </a:ext>
            </a:extLst>
          </p:cNvPr>
          <p:cNvPicPr>
            <a:picLocks noGrp="1" noChangeAspect="1"/>
          </p:cNvPicPr>
          <p:nvPr>
            <p:ph idx="1"/>
          </p:nvPr>
        </p:nvPicPr>
        <p:blipFill>
          <a:blip r:embed="rId2"/>
          <a:stretch>
            <a:fillRect/>
          </a:stretch>
        </p:blipFill>
        <p:spPr>
          <a:xfrm>
            <a:off x="1089725" y="1695895"/>
            <a:ext cx="4742049" cy="3229505"/>
          </a:xfrm>
        </p:spPr>
      </p:pic>
      <p:sp>
        <p:nvSpPr>
          <p:cNvPr id="4" name="TextBox 3">
            <a:extLst>
              <a:ext uri="{FF2B5EF4-FFF2-40B4-BE49-F238E27FC236}">
                <a16:creationId xmlns:a16="http://schemas.microsoft.com/office/drawing/2014/main" id="{6BA64CB0-0C1B-D5DF-5BC8-601CCDB6D3B0}"/>
              </a:ext>
            </a:extLst>
          </p:cNvPr>
          <p:cNvSpPr txBox="1"/>
          <p:nvPr/>
        </p:nvSpPr>
        <p:spPr>
          <a:xfrm>
            <a:off x="4572000" y="6302829"/>
            <a:ext cx="45611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IT21812880</a:t>
            </a:r>
            <a:r>
              <a:rPr lang="en-US"/>
              <a:t> | N.H.S Chandrasekara | R25-037</a:t>
            </a:r>
          </a:p>
        </p:txBody>
      </p:sp>
    </p:spTree>
    <p:extLst>
      <p:ext uri="{BB962C8B-B14F-4D97-AF65-F5344CB8AC3E}">
        <p14:creationId xmlns:p14="http://schemas.microsoft.com/office/powerpoint/2010/main" val="590960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030AE-C833-239C-EC15-4E27C3CFCE38}"/>
              </a:ext>
            </a:extLst>
          </p:cNvPr>
          <p:cNvSpPr>
            <a:spLocks noGrp="1"/>
          </p:cNvSpPr>
          <p:nvPr>
            <p:ph type="title"/>
          </p:nvPr>
        </p:nvSpPr>
        <p:spPr/>
        <p:txBody>
          <a:bodyPr>
            <a:normAutofit/>
          </a:bodyPr>
          <a:lstStyle/>
          <a:p>
            <a:r>
              <a:rPr lang="en-US" b="1"/>
              <a:t>Project Evidence – Pre Processing </a:t>
            </a:r>
            <a:endParaRPr lang="en-US" sz="4000" b="1">
              <a:ea typeface="Calibri Light"/>
              <a:cs typeface="Calibri Light"/>
            </a:endParaRPr>
          </a:p>
          <a:p>
            <a:endParaRPr lang="en-US" b="1">
              <a:ea typeface="Calibri Light"/>
              <a:cs typeface="Calibri Light"/>
            </a:endParaRPr>
          </a:p>
        </p:txBody>
      </p:sp>
      <p:pic>
        <p:nvPicPr>
          <p:cNvPr id="5" name="Content Placeholder 4" descr="A screenshot of a computer program&#10;&#10;AI-generated content may be incorrect.">
            <a:extLst>
              <a:ext uri="{FF2B5EF4-FFF2-40B4-BE49-F238E27FC236}">
                <a16:creationId xmlns:a16="http://schemas.microsoft.com/office/drawing/2014/main" id="{EBC29908-9992-C99F-27FE-D58B85DE18BC}"/>
              </a:ext>
            </a:extLst>
          </p:cNvPr>
          <p:cNvPicPr>
            <a:picLocks noGrp="1" noChangeAspect="1"/>
          </p:cNvPicPr>
          <p:nvPr>
            <p:ph idx="1"/>
          </p:nvPr>
        </p:nvPicPr>
        <p:blipFill>
          <a:blip r:embed="rId2"/>
          <a:stretch>
            <a:fillRect/>
          </a:stretch>
        </p:blipFill>
        <p:spPr>
          <a:xfrm>
            <a:off x="833681" y="1691237"/>
            <a:ext cx="8258175" cy="3076575"/>
          </a:xfrm>
        </p:spPr>
      </p:pic>
      <p:sp>
        <p:nvSpPr>
          <p:cNvPr id="4" name="TextBox 3">
            <a:extLst>
              <a:ext uri="{FF2B5EF4-FFF2-40B4-BE49-F238E27FC236}">
                <a16:creationId xmlns:a16="http://schemas.microsoft.com/office/drawing/2014/main" id="{E4236740-C8B0-825E-96F0-C0C26549745F}"/>
              </a:ext>
            </a:extLst>
          </p:cNvPr>
          <p:cNvSpPr txBox="1"/>
          <p:nvPr/>
        </p:nvSpPr>
        <p:spPr>
          <a:xfrm>
            <a:off x="4550229" y="6237514"/>
            <a:ext cx="44958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IT21812880</a:t>
            </a:r>
            <a:r>
              <a:rPr lang="en-US"/>
              <a:t> | N.H.S Chandrasekara | R25-037</a:t>
            </a:r>
          </a:p>
        </p:txBody>
      </p:sp>
    </p:spTree>
    <p:extLst>
      <p:ext uri="{BB962C8B-B14F-4D97-AF65-F5344CB8AC3E}">
        <p14:creationId xmlns:p14="http://schemas.microsoft.com/office/powerpoint/2010/main" val="29549804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37B1C-6E0D-C38A-335F-BF5AD443F3AE}"/>
              </a:ext>
            </a:extLst>
          </p:cNvPr>
          <p:cNvSpPr>
            <a:spLocks noGrp="1"/>
          </p:cNvSpPr>
          <p:nvPr>
            <p:ph type="title"/>
          </p:nvPr>
        </p:nvSpPr>
        <p:spPr/>
        <p:txBody>
          <a:bodyPr>
            <a:normAutofit/>
          </a:bodyPr>
          <a:lstStyle/>
          <a:p>
            <a:r>
              <a:rPr lang="en-US" b="1"/>
              <a:t>Project Evidence - </a:t>
            </a:r>
            <a:r>
              <a:rPr lang="en-US" sz="4000" b="1">
                <a:ea typeface="+mj-lt"/>
                <a:cs typeface="+mj-lt"/>
              </a:rPr>
              <a:t>Model Train</a:t>
            </a:r>
            <a:endParaRPr lang="en-US" sz="4000" b="1">
              <a:ea typeface="Calibri Light"/>
              <a:cs typeface="Calibri Light"/>
            </a:endParaRPr>
          </a:p>
          <a:p>
            <a:endParaRPr lang="en-US" b="1">
              <a:ea typeface="Calibri Light"/>
              <a:cs typeface="Calibri Light"/>
            </a:endParaRPr>
          </a:p>
        </p:txBody>
      </p:sp>
      <p:pic>
        <p:nvPicPr>
          <p:cNvPr id="5" name="Content Placeholder 4" descr="A screenshot of a computer code&#10;&#10;AI-generated content may be incorrect.">
            <a:extLst>
              <a:ext uri="{FF2B5EF4-FFF2-40B4-BE49-F238E27FC236}">
                <a16:creationId xmlns:a16="http://schemas.microsoft.com/office/drawing/2014/main" id="{96EF4BC5-CDF1-B804-7FE1-14025191FC01}"/>
              </a:ext>
            </a:extLst>
          </p:cNvPr>
          <p:cNvPicPr>
            <a:picLocks noGrp="1" noChangeAspect="1"/>
          </p:cNvPicPr>
          <p:nvPr>
            <p:ph idx="1"/>
          </p:nvPr>
        </p:nvPicPr>
        <p:blipFill>
          <a:blip r:embed="rId2"/>
          <a:stretch>
            <a:fillRect/>
          </a:stretch>
        </p:blipFill>
        <p:spPr>
          <a:xfrm>
            <a:off x="412750" y="1211690"/>
            <a:ext cx="5827347" cy="2374900"/>
          </a:xfrm>
        </p:spPr>
      </p:pic>
      <p:sp>
        <p:nvSpPr>
          <p:cNvPr id="4" name="TextBox 3">
            <a:extLst>
              <a:ext uri="{FF2B5EF4-FFF2-40B4-BE49-F238E27FC236}">
                <a16:creationId xmlns:a16="http://schemas.microsoft.com/office/drawing/2014/main" id="{20E278EA-F6D0-4F86-B32A-4DA309BC21E5}"/>
              </a:ext>
            </a:extLst>
          </p:cNvPr>
          <p:cNvSpPr txBox="1"/>
          <p:nvPr/>
        </p:nvSpPr>
        <p:spPr>
          <a:xfrm>
            <a:off x="4561114" y="6204857"/>
            <a:ext cx="4648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IT21812880</a:t>
            </a:r>
            <a:r>
              <a:rPr lang="en-US"/>
              <a:t> | N.H.S Chandrasekara | R25-037</a:t>
            </a:r>
          </a:p>
        </p:txBody>
      </p:sp>
      <p:pic>
        <p:nvPicPr>
          <p:cNvPr id="6" name="Picture 5" descr="A screenshot of a computer&#10;&#10;AI-generated content may be incorrect.">
            <a:extLst>
              <a:ext uri="{FF2B5EF4-FFF2-40B4-BE49-F238E27FC236}">
                <a16:creationId xmlns:a16="http://schemas.microsoft.com/office/drawing/2014/main" id="{98157226-0A6B-4F6C-B2F9-C85090ACBFEA}"/>
              </a:ext>
            </a:extLst>
          </p:cNvPr>
          <p:cNvPicPr>
            <a:picLocks noChangeAspect="1"/>
          </p:cNvPicPr>
          <p:nvPr/>
        </p:nvPicPr>
        <p:blipFill>
          <a:blip r:embed="rId3"/>
          <a:stretch>
            <a:fillRect/>
          </a:stretch>
        </p:blipFill>
        <p:spPr>
          <a:xfrm>
            <a:off x="410308" y="3799082"/>
            <a:ext cx="4904155" cy="2083145"/>
          </a:xfrm>
          <a:prstGeom prst="rect">
            <a:avLst/>
          </a:prstGeom>
        </p:spPr>
      </p:pic>
    </p:spTree>
    <p:extLst>
      <p:ext uri="{BB962C8B-B14F-4D97-AF65-F5344CB8AC3E}">
        <p14:creationId xmlns:p14="http://schemas.microsoft.com/office/powerpoint/2010/main" val="1241086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D3DEA-3C57-4C8D-2767-727ED1D7C887}"/>
              </a:ext>
            </a:extLst>
          </p:cNvPr>
          <p:cNvSpPr>
            <a:spLocks noGrp="1"/>
          </p:cNvSpPr>
          <p:nvPr>
            <p:ph type="title"/>
          </p:nvPr>
        </p:nvSpPr>
        <p:spPr/>
        <p:txBody>
          <a:bodyPr>
            <a:normAutofit/>
          </a:bodyPr>
          <a:lstStyle/>
          <a:p>
            <a:r>
              <a:rPr lang="en-US" b="1"/>
              <a:t>Project Evidence -</a:t>
            </a:r>
            <a:r>
              <a:rPr lang="en-US" sz="4000" b="1">
                <a:ea typeface="+mj-lt"/>
                <a:cs typeface="+mj-lt"/>
              </a:rPr>
              <a:t>Model Building</a:t>
            </a:r>
            <a:endParaRPr lang="en-US" sz="4000"/>
          </a:p>
          <a:p>
            <a:endParaRPr lang="en-US" b="1">
              <a:ea typeface="Calibri Light"/>
              <a:cs typeface="Calibri Light"/>
            </a:endParaRPr>
          </a:p>
        </p:txBody>
      </p:sp>
      <p:sp>
        <p:nvSpPr>
          <p:cNvPr id="3" name="Content Placeholder 2">
            <a:extLst>
              <a:ext uri="{FF2B5EF4-FFF2-40B4-BE49-F238E27FC236}">
                <a16:creationId xmlns:a16="http://schemas.microsoft.com/office/drawing/2014/main" id="{19CBC886-7031-5809-9AB4-306B5BD9F970}"/>
              </a:ext>
            </a:extLst>
          </p:cNvPr>
          <p:cNvSpPr>
            <a:spLocks noGrp="1"/>
          </p:cNvSpPr>
          <p:nvPr>
            <p:ph idx="1"/>
          </p:nvPr>
        </p:nvSpPr>
        <p:spPr/>
        <p:txBody>
          <a:bodyPr/>
          <a:lstStyle/>
          <a:p>
            <a:pPr marL="0" indent="0">
              <a:buNone/>
            </a:pPr>
            <a:r>
              <a:rPr lang="en-US" sz="1800"/>
              <a:t>       </a:t>
            </a:r>
          </a:p>
        </p:txBody>
      </p:sp>
      <p:sp>
        <p:nvSpPr>
          <p:cNvPr id="4" name="TextBox 3">
            <a:extLst>
              <a:ext uri="{FF2B5EF4-FFF2-40B4-BE49-F238E27FC236}">
                <a16:creationId xmlns:a16="http://schemas.microsoft.com/office/drawing/2014/main" id="{F773D89D-703F-5942-00BD-496EAC23839C}"/>
              </a:ext>
            </a:extLst>
          </p:cNvPr>
          <p:cNvSpPr txBox="1"/>
          <p:nvPr/>
        </p:nvSpPr>
        <p:spPr>
          <a:xfrm>
            <a:off x="4430486" y="6170635"/>
            <a:ext cx="44304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IT21812880</a:t>
            </a:r>
            <a:r>
              <a:rPr lang="en-US"/>
              <a:t> | N.H.S Chandrasekara | R25-037</a:t>
            </a:r>
          </a:p>
        </p:txBody>
      </p:sp>
      <p:pic>
        <p:nvPicPr>
          <p:cNvPr id="5" name="Picture 4" descr="A screenshot of a computer code&#10;&#10;AI-generated content may be incorrect.">
            <a:extLst>
              <a:ext uri="{FF2B5EF4-FFF2-40B4-BE49-F238E27FC236}">
                <a16:creationId xmlns:a16="http://schemas.microsoft.com/office/drawing/2014/main" id="{5EC10A34-28A9-1D63-DE59-68E100FEE3FB}"/>
              </a:ext>
            </a:extLst>
          </p:cNvPr>
          <p:cNvPicPr>
            <a:picLocks noChangeAspect="1"/>
          </p:cNvPicPr>
          <p:nvPr/>
        </p:nvPicPr>
        <p:blipFill>
          <a:blip r:embed="rId2"/>
          <a:stretch>
            <a:fillRect/>
          </a:stretch>
        </p:blipFill>
        <p:spPr>
          <a:xfrm>
            <a:off x="958850" y="1487488"/>
            <a:ext cx="6400800" cy="3629025"/>
          </a:xfrm>
          <a:prstGeom prst="rect">
            <a:avLst/>
          </a:prstGeom>
        </p:spPr>
      </p:pic>
    </p:spTree>
    <p:extLst>
      <p:ext uri="{BB962C8B-B14F-4D97-AF65-F5344CB8AC3E}">
        <p14:creationId xmlns:p14="http://schemas.microsoft.com/office/powerpoint/2010/main" val="13811928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868BB-58C4-6B30-1519-CB177F6464EC}"/>
              </a:ext>
            </a:extLst>
          </p:cNvPr>
          <p:cNvSpPr>
            <a:spLocks noGrp="1"/>
          </p:cNvSpPr>
          <p:nvPr>
            <p:ph type="title"/>
          </p:nvPr>
        </p:nvSpPr>
        <p:spPr/>
        <p:txBody>
          <a:bodyPr/>
          <a:lstStyle/>
          <a:p>
            <a:r>
              <a:rPr lang="en-US" b="1">
                <a:ea typeface="Calibri Light"/>
                <a:cs typeface="Calibri Light"/>
              </a:rPr>
              <a:t>Project Evidence - </a:t>
            </a:r>
            <a:r>
              <a:rPr lang="en-US" sz="4000" b="1">
                <a:ea typeface="+mj-lt"/>
                <a:cs typeface="+mj-lt"/>
              </a:rPr>
              <a:t>Model Training Performance</a:t>
            </a:r>
            <a:endParaRPr lang="en-US" sz="4000" b="1">
              <a:ea typeface="Calibri Light"/>
              <a:cs typeface="Calibri Light"/>
            </a:endParaRPr>
          </a:p>
          <a:p>
            <a:endParaRPr lang="en-US" b="1">
              <a:ea typeface="Calibri Light"/>
              <a:cs typeface="Calibri Light"/>
            </a:endParaRPr>
          </a:p>
        </p:txBody>
      </p:sp>
      <p:pic>
        <p:nvPicPr>
          <p:cNvPr id="4" name="Content Placeholder 3" descr="A graph of loss and loss&#10;&#10;AI-generated content may be incorrect.">
            <a:extLst>
              <a:ext uri="{FF2B5EF4-FFF2-40B4-BE49-F238E27FC236}">
                <a16:creationId xmlns:a16="http://schemas.microsoft.com/office/drawing/2014/main" id="{ED6393D1-559A-8EDF-B54F-EE0683766E57}"/>
              </a:ext>
            </a:extLst>
          </p:cNvPr>
          <p:cNvPicPr>
            <a:picLocks noGrp="1" noChangeAspect="1"/>
          </p:cNvPicPr>
          <p:nvPr>
            <p:ph idx="1"/>
          </p:nvPr>
        </p:nvPicPr>
        <p:blipFill>
          <a:blip r:embed="rId2"/>
          <a:stretch>
            <a:fillRect/>
          </a:stretch>
        </p:blipFill>
        <p:spPr>
          <a:xfrm>
            <a:off x="349738" y="1498783"/>
            <a:ext cx="6656754" cy="25822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descr="A screen shot of a computer program&#10;&#10;AI-generated content may be incorrect.">
            <a:extLst>
              <a:ext uri="{FF2B5EF4-FFF2-40B4-BE49-F238E27FC236}">
                <a16:creationId xmlns:a16="http://schemas.microsoft.com/office/drawing/2014/main" id="{640B2BAC-D1F7-11EF-26B2-025E136B5330}"/>
              </a:ext>
            </a:extLst>
          </p:cNvPr>
          <p:cNvPicPr>
            <a:picLocks noChangeAspect="1"/>
          </p:cNvPicPr>
          <p:nvPr/>
        </p:nvPicPr>
        <p:blipFill>
          <a:blip r:embed="rId3"/>
          <a:stretch>
            <a:fillRect/>
          </a:stretch>
        </p:blipFill>
        <p:spPr>
          <a:xfrm>
            <a:off x="7168906" y="1496158"/>
            <a:ext cx="4819650" cy="37484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17152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362F8-E43C-59A0-214D-B55DE4CCEF57}"/>
              </a:ext>
            </a:extLst>
          </p:cNvPr>
          <p:cNvSpPr>
            <a:spLocks noGrp="1"/>
          </p:cNvSpPr>
          <p:nvPr>
            <p:ph type="title"/>
          </p:nvPr>
        </p:nvSpPr>
        <p:spPr/>
        <p:txBody>
          <a:bodyPr/>
          <a:lstStyle/>
          <a:p>
            <a:r>
              <a:rPr lang="en-US" b="1">
                <a:ea typeface="Calibri Light"/>
                <a:cs typeface="Calibri Light"/>
              </a:rPr>
              <a:t>Project Evidence - </a:t>
            </a:r>
            <a:r>
              <a:rPr lang="en-US" sz="4000" b="1">
                <a:ea typeface="+mj-lt"/>
                <a:cs typeface="+mj-lt"/>
              </a:rPr>
              <a:t>Classification Report</a:t>
            </a:r>
            <a:endParaRPr lang="en-US" sz="4000" b="1">
              <a:ea typeface="Calibri Light"/>
              <a:cs typeface="Calibri Light"/>
            </a:endParaRPr>
          </a:p>
          <a:p>
            <a:endParaRPr lang="en-US" b="1">
              <a:ea typeface="Calibri Light"/>
              <a:cs typeface="Calibri Light"/>
            </a:endParaRPr>
          </a:p>
        </p:txBody>
      </p:sp>
      <p:pic>
        <p:nvPicPr>
          <p:cNvPr id="4" name="Content Placeholder 3" descr="A screenshot of a computer&#10;&#10;AI-generated content may be incorrect.">
            <a:extLst>
              <a:ext uri="{FF2B5EF4-FFF2-40B4-BE49-F238E27FC236}">
                <a16:creationId xmlns:a16="http://schemas.microsoft.com/office/drawing/2014/main" id="{EE8FE285-D63B-55D4-4965-5A3DF9C5BA2E}"/>
              </a:ext>
            </a:extLst>
          </p:cNvPr>
          <p:cNvPicPr>
            <a:picLocks noGrp="1" noChangeAspect="1"/>
          </p:cNvPicPr>
          <p:nvPr>
            <p:ph idx="1"/>
          </p:nvPr>
        </p:nvPicPr>
        <p:blipFill>
          <a:blip r:embed="rId2"/>
          <a:stretch>
            <a:fillRect/>
          </a:stretch>
        </p:blipFill>
        <p:spPr>
          <a:xfrm>
            <a:off x="319087" y="1714317"/>
            <a:ext cx="5457825" cy="2209800"/>
          </a:xfrm>
        </p:spPr>
      </p:pic>
    </p:spTree>
    <p:extLst>
      <p:ext uri="{BB962C8B-B14F-4D97-AF65-F5344CB8AC3E}">
        <p14:creationId xmlns:p14="http://schemas.microsoft.com/office/powerpoint/2010/main" val="17690888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D43B5-5EB7-8948-8D1C-9193FF4440F6}"/>
              </a:ext>
            </a:extLst>
          </p:cNvPr>
          <p:cNvSpPr>
            <a:spLocks noGrp="1"/>
          </p:cNvSpPr>
          <p:nvPr>
            <p:ph type="title"/>
          </p:nvPr>
        </p:nvSpPr>
        <p:spPr/>
        <p:txBody>
          <a:bodyPr/>
          <a:lstStyle/>
          <a:p>
            <a:r>
              <a:rPr lang="en-US" b="1">
                <a:ea typeface="Calibri Light"/>
                <a:cs typeface="Calibri Light"/>
              </a:rPr>
              <a:t>Project Evidence - </a:t>
            </a:r>
            <a:r>
              <a:rPr lang="en-US" sz="4000" b="1">
                <a:ea typeface="+mj-lt"/>
                <a:cs typeface="+mj-lt"/>
              </a:rPr>
              <a:t>Confusion Matrix</a:t>
            </a:r>
            <a:endParaRPr lang="en-US" sz="4000" b="1">
              <a:ea typeface="Calibri Light"/>
              <a:cs typeface="Calibri Light"/>
            </a:endParaRPr>
          </a:p>
          <a:p>
            <a:endParaRPr lang="en-US" b="1">
              <a:ea typeface="Calibri Light"/>
              <a:cs typeface="Calibri Light"/>
            </a:endParaRPr>
          </a:p>
        </p:txBody>
      </p:sp>
      <p:pic>
        <p:nvPicPr>
          <p:cNvPr id="8" name="Content Placeholder 7" descr="A blue squares with white text&#10;&#10;AI-generated content may be incorrect.">
            <a:extLst>
              <a:ext uri="{FF2B5EF4-FFF2-40B4-BE49-F238E27FC236}">
                <a16:creationId xmlns:a16="http://schemas.microsoft.com/office/drawing/2014/main" id="{6A5D5F2B-340C-B34E-D752-1AF25921D596}"/>
              </a:ext>
            </a:extLst>
          </p:cNvPr>
          <p:cNvPicPr>
            <a:picLocks noGrp="1" noChangeAspect="1"/>
          </p:cNvPicPr>
          <p:nvPr>
            <p:ph idx="1"/>
          </p:nvPr>
        </p:nvPicPr>
        <p:blipFill>
          <a:blip r:embed="rId2"/>
          <a:stretch>
            <a:fillRect/>
          </a:stretch>
        </p:blipFill>
        <p:spPr>
          <a:xfrm>
            <a:off x="836280" y="3189665"/>
            <a:ext cx="4709189" cy="3494089"/>
          </a:xfrm>
        </p:spPr>
      </p:pic>
      <p:pic>
        <p:nvPicPr>
          <p:cNvPr id="9" name="Picture 8" descr="A computer screen shot of a code&#10;&#10;AI-generated content may be incorrect.">
            <a:extLst>
              <a:ext uri="{FF2B5EF4-FFF2-40B4-BE49-F238E27FC236}">
                <a16:creationId xmlns:a16="http://schemas.microsoft.com/office/drawing/2014/main" id="{8CC6734E-5FFA-A3C1-F085-E608876CCA2F}"/>
              </a:ext>
            </a:extLst>
          </p:cNvPr>
          <p:cNvPicPr>
            <a:picLocks noChangeAspect="1"/>
          </p:cNvPicPr>
          <p:nvPr/>
        </p:nvPicPr>
        <p:blipFill>
          <a:blip r:embed="rId3"/>
          <a:stretch>
            <a:fillRect/>
          </a:stretch>
        </p:blipFill>
        <p:spPr>
          <a:xfrm>
            <a:off x="837142" y="1185334"/>
            <a:ext cx="9692217" cy="1799167"/>
          </a:xfrm>
          <a:prstGeom prst="rect">
            <a:avLst/>
          </a:prstGeom>
        </p:spPr>
      </p:pic>
    </p:spTree>
    <p:extLst>
      <p:ext uri="{BB962C8B-B14F-4D97-AF65-F5344CB8AC3E}">
        <p14:creationId xmlns:p14="http://schemas.microsoft.com/office/powerpoint/2010/main" val="2839973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6FD51-840E-B8C0-663A-DBDA675DAFCB}"/>
              </a:ext>
            </a:extLst>
          </p:cNvPr>
          <p:cNvSpPr>
            <a:spLocks noGrp="1"/>
          </p:cNvSpPr>
          <p:nvPr>
            <p:ph type="title"/>
          </p:nvPr>
        </p:nvSpPr>
        <p:spPr>
          <a:xfrm>
            <a:off x="3920490" y="324485"/>
            <a:ext cx="4351020" cy="1325563"/>
          </a:xfrm>
        </p:spPr>
        <p:txBody>
          <a:bodyPr>
            <a:noAutofit/>
          </a:bodyPr>
          <a:lstStyle/>
          <a:p>
            <a:r>
              <a:rPr lang="en-US" sz="6000">
                <a:ea typeface="+mj-lt"/>
                <a:cs typeface="+mj-lt"/>
              </a:rPr>
              <a:t>Future Work</a:t>
            </a:r>
            <a:endParaRPr lang="en-US" sz="6000"/>
          </a:p>
          <a:p>
            <a:endParaRPr lang="en-US" sz="6000"/>
          </a:p>
        </p:txBody>
      </p:sp>
      <p:sp>
        <p:nvSpPr>
          <p:cNvPr id="3" name="Content Placeholder 2">
            <a:extLst>
              <a:ext uri="{FF2B5EF4-FFF2-40B4-BE49-F238E27FC236}">
                <a16:creationId xmlns:a16="http://schemas.microsoft.com/office/drawing/2014/main" id="{4822B3DD-8DF0-07E2-A525-D5F9684F9C4B}"/>
              </a:ext>
            </a:extLst>
          </p:cNvPr>
          <p:cNvSpPr>
            <a:spLocks noGrp="1"/>
          </p:cNvSpPr>
          <p:nvPr>
            <p:ph idx="1"/>
          </p:nvPr>
        </p:nvSpPr>
        <p:spPr>
          <a:xfrm>
            <a:off x="817880" y="1504405"/>
            <a:ext cx="10018713" cy="2133601"/>
          </a:xfrm>
        </p:spPr>
        <p:txBody>
          <a:bodyPr/>
          <a:lstStyle/>
          <a:p>
            <a:r>
              <a:rPr lang="en-US"/>
              <a:t>Anomaly Dashboard</a:t>
            </a:r>
          </a:p>
          <a:p>
            <a:r>
              <a:rPr lang="en-US"/>
              <a:t>Network Anomaly Classification using </a:t>
            </a:r>
            <a:r>
              <a:rPr lang="en-US" err="1"/>
              <a:t>DBScan</a:t>
            </a:r>
            <a:r>
              <a:rPr lang="en-US"/>
              <a:t> and K-Means. </a:t>
            </a:r>
          </a:p>
          <a:p>
            <a:pPr>
              <a:buClr>
                <a:srgbClr val="1287C3"/>
              </a:buClr>
            </a:pPr>
            <a:r>
              <a:rPr lang="en-US"/>
              <a:t>Alert Generation</a:t>
            </a:r>
          </a:p>
          <a:p>
            <a:pPr>
              <a:buClr>
                <a:srgbClr val="1287C3"/>
              </a:buClr>
            </a:pPr>
            <a:endParaRPr lang="en-US"/>
          </a:p>
        </p:txBody>
      </p:sp>
    </p:spTree>
    <p:extLst>
      <p:ext uri="{BB962C8B-B14F-4D97-AF65-F5344CB8AC3E}">
        <p14:creationId xmlns:p14="http://schemas.microsoft.com/office/powerpoint/2010/main" val="967741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6CC7D015-0DD8-420F-A568-AC4FEDC412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C84581-A410-DA94-940C-2BCB4AA82C3D}"/>
              </a:ext>
            </a:extLst>
          </p:cNvPr>
          <p:cNvSpPr>
            <a:spLocks noGrp="1"/>
          </p:cNvSpPr>
          <p:nvPr>
            <p:ph type="title"/>
          </p:nvPr>
        </p:nvSpPr>
        <p:spPr>
          <a:xfrm>
            <a:off x="3586637" y="565491"/>
            <a:ext cx="5015677" cy="946491"/>
          </a:xfrm>
        </p:spPr>
        <p:txBody>
          <a:bodyPr>
            <a:noAutofit/>
          </a:bodyPr>
          <a:lstStyle/>
          <a:p>
            <a:r>
              <a:rPr lang="en-US" sz="6000">
                <a:ea typeface="Cambria"/>
              </a:rPr>
              <a:t>Requirements</a:t>
            </a:r>
            <a:br>
              <a:rPr lang="en-US" sz="6000">
                <a:ea typeface="Cambria" panose="02040503050406030204" pitchFamily="18" charset="0"/>
              </a:rPr>
            </a:br>
            <a:endParaRPr lang="en-US" sz="6000"/>
          </a:p>
        </p:txBody>
      </p:sp>
      <p:sp>
        <p:nvSpPr>
          <p:cNvPr id="42" name="Content Placeholder 2">
            <a:extLst>
              <a:ext uri="{FF2B5EF4-FFF2-40B4-BE49-F238E27FC236}">
                <a16:creationId xmlns:a16="http://schemas.microsoft.com/office/drawing/2014/main" id="{C964FA5D-9792-030D-130F-C69363F4CB27}"/>
              </a:ext>
            </a:extLst>
          </p:cNvPr>
          <p:cNvSpPr>
            <a:spLocks noGrp="1"/>
          </p:cNvSpPr>
          <p:nvPr>
            <p:ph idx="1"/>
          </p:nvPr>
        </p:nvSpPr>
        <p:spPr>
          <a:xfrm>
            <a:off x="858392" y="2307430"/>
            <a:ext cx="7168008" cy="4431802"/>
          </a:xfrm>
        </p:spPr>
        <p:txBody>
          <a:bodyPr anchor="ctr">
            <a:normAutofit lnSpcReduction="10000"/>
          </a:bodyPr>
          <a:lstStyle/>
          <a:p>
            <a:pPr marL="0" indent="0">
              <a:buNone/>
            </a:pPr>
            <a:r>
              <a:rPr lang="en-US" sz="2400" b="1"/>
              <a:t>Functional Requirements</a:t>
            </a:r>
          </a:p>
          <a:p>
            <a:pPr>
              <a:buFont typeface="Arial" panose="020B0604020202020204" pitchFamily="34" charset="0"/>
              <a:buChar char="•"/>
            </a:pPr>
            <a:r>
              <a:rPr lang="en-US" sz="2400"/>
              <a:t>Real-time processing of network traffic logs.</a:t>
            </a:r>
          </a:p>
          <a:p>
            <a:pPr>
              <a:buFont typeface="Arial" panose="020B0604020202020204" pitchFamily="34" charset="0"/>
              <a:buChar char="•"/>
            </a:pPr>
            <a:r>
              <a:rPr lang="en-US" sz="2400"/>
              <a:t>Accurate detection of reconnaissance activities.</a:t>
            </a:r>
          </a:p>
          <a:p>
            <a:pPr>
              <a:buFont typeface="Arial" panose="020B0604020202020204" pitchFamily="34" charset="0"/>
              <a:buChar char="•"/>
            </a:pPr>
            <a:endParaRPr lang="en-US" sz="2400"/>
          </a:p>
          <a:p>
            <a:pPr marL="0" indent="0">
              <a:buNone/>
            </a:pPr>
            <a:r>
              <a:rPr lang="en-GB" sz="2400" b="1"/>
              <a:t>Non-Functional Requirements</a:t>
            </a:r>
            <a:endParaRPr lang="en-US" sz="2400"/>
          </a:p>
          <a:p>
            <a:pPr>
              <a:buFont typeface="Arial" panose="020B0604020202020204" pitchFamily="34" charset="0"/>
              <a:buChar char="•"/>
            </a:pPr>
            <a:r>
              <a:rPr kumimoji="0" lang="en-US" altLang="en-US" sz="2400" i="0" u="none" strike="noStrike" cap="none" normalizeH="0" baseline="0">
                <a:ln>
                  <a:noFill/>
                </a:ln>
                <a:effectLst/>
              </a:rPr>
              <a:t>Accuracy</a:t>
            </a:r>
            <a:endParaRPr lang="en-US" altLang="en-US" sz="2400" i="0" u="none" strike="noStrike" cap="none" normalizeH="0" baseline="0">
              <a:ln>
                <a:noFill/>
              </a:ln>
              <a:effectLst/>
            </a:endParaRPr>
          </a:p>
          <a:p>
            <a:pPr>
              <a:buFont typeface="Arial" panose="020B0604020202020204" pitchFamily="34" charset="0"/>
              <a:buChar char="•"/>
            </a:pPr>
            <a:r>
              <a:rPr kumimoji="0" lang="en-US" altLang="en-US" sz="2400" i="0" u="none" strike="noStrike" cap="none" normalizeH="0" baseline="0">
                <a:ln>
                  <a:noFill/>
                </a:ln>
                <a:effectLst/>
              </a:rPr>
              <a:t>Performance</a:t>
            </a:r>
            <a:endParaRPr lang="en-US" altLang="en-US" sz="2400"/>
          </a:p>
          <a:p>
            <a:pPr>
              <a:buFont typeface="Arial" panose="020B0604020202020204" pitchFamily="34" charset="0"/>
              <a:buChar char="•"/>
            </a:pPr>
            <a:r>
              <a:rPr kumimoji="0" lang="en-US" altLang="en-US" sz="2400" i="0" u="none" strike="noStrike" cap="none" normalizeH="0" baseline="0">
                <a:ln>
                  <a:noFill/>
                </a:ln>
                <a:effectLst/>
              </a:rPr>
              <a:t>Reliability</a:t>
            </a:r>
            <a:endParaRPr lang="en-US" altLang="en-US" sz="2400" i="0" u="none" strike="noStrike" cap="none" normalizeH="0" baseline="0">
              <a:ln>
                <a:noFill/>
              </a:ln>
              <a:effectLst/>
            </a:endParaRPr>
          </a:p>
          <a:p>
            <a:pPr>
              <a:buFont typeface="Arial" panose="020B0604020202020204" pitchFamily="34" charset="0"/>
              <a:buChar char="•"/>
            </a:pPr>
            <a:r>
              <a:rPr lang="en-GB" sz="2400"/>
              <a:t>Efficiency</a:t>
            </a:r>
            <a:endParaRPr lang="en-US" sz="2400"/>
          </a:p>
          <a:p>
            <a:pPr>
              <a:buFont typeface="Arial" panose="020B0604020202020204" pitchFamily="34" charset="0"/>
              <a:buChar char="•"/>
            </a:pPr>
            <a:r>
              <a:rPr kumimoji="0" lang="en-US" altLang="en-US" sz="2400" i="0" u="none" strike="noStrike" cap="none" normalizeH="0" baseline="0">
                <a:ln>
                  <a:noFill/>
                </a:ln>
                <a:effectLst/>
              </a:rPr>
              <a:t>Scalability</a:t>
            </a:r>
            <a:endParaRPr lang="en-US" altLang="en-US" sz="2400" i="0" u="none" strike="noStrike" cap="none" normalizeH="0" baseline="0">
              <a:ln>
                <a:noFill/>
              </a:ln>
              <a:effectLst/>
            </a:endParaRPr>
          </a:p>
          <a:p>
            <a:pPr>
              <a:buFont typeface="Arial" panose="020B0604020202020204" pitchFamily="34" charset="0"/>
              <a:buChar char="•"/>
            </a:pPr>
            <a:endParaRPr lang="en-US" sz="2400"/>
          </a:p>
          <a:p>
            <a:pPr>
              <a:buFont typeface="Arial" panose="020B0604020202020204" pitchFamily="34" charset="0"/>
              <a:buChar char="•"/>
            </a:pPr>
            <a:endParaRPr lang="en-US" sz="2400"/>
          </a:p>
          <a:p>
            <a:pPr marL="0" indent="0">
              <a:buNone/>
            </a:pPr>
            <a:endParaRPr lang="en-GB" sz="2400" b="1"/>
          </a:p>
          <a:p>
            <a:pPr marL="0" indent="0">
              <a:buNone/>
            </a:pPr>
            <a:endParaRPr lang="en-US" sz="2400"/>
          </a:p>
          <a:p>
            <a:pPr marL="0" indent="0">
              <a:buNone/>
            </a:pPr>
            <a:endParaRPr lang="en-US" sz="2400"/>
          </a:p>
        </p:txBody>
      </p:sp>
      <p:sp>
        <p:nvSpPr>
          <p:cNvPr id="4" name="Rectangle 3">
            <a:extLst>
              <a:ext uri="{FF2B5EF4-FFF2-40B4-BE49-F238E27FC236}">
                <a16:creationId xmlns:a16="http://schemas.microsoft.com/office/drawing/2014/main" id="{9E649275-EF6F-9C91-F859-919C2D010F66}"/>
              </a:ext>
            </a:extLst>
          </p:cNvPr>
          <p:cNvSpPr/>
          <p:nvPr/>
        </p:nvSpPr>
        <p:spPr>
          <a:xfrm>
            <a:off x="3497387" y="63741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IT21812880</a:t>
            </a:r>
            <a:r>
              <a:rPr lang="en-US" sz="1800">
                <a:solidFill>
                  <a:schemeClr val="tx1"/>
                </a:solidFill>
              </a:rPr>
              <a:t>   |   </a:t>
            </a:r>
            <a:r>
              <a:rPr lang="en-US">
                <a:solidFill>
                  <a:schemeClr val="tx1"/>
                </a:solidFill>
              </a:rPr>
              <a:t>N.H.S </a:t>
            </a:r>
            <a:r>
              <a:rPr lang="en-US" err="1">
                <a:solidFill>
                  <a:schemeClr val="tx1"/>
                </a:solidFill>
              </a:rPr>
              <a:t>Chandrasekara</a:t>
            </a:r>
            <a:r>
              <a:rPr lang="en-US">
                <a:solidFill>
                  <a:schemeClr val="tx1"/>
                </a:solidFill>
              </a:rPr>
              <a:t> </a:t>
            </a:r>
            <a:r>
              <a:rPr lang="en-US" sz="1800">
                <a:solidFill>
                  <a:schemeClr val="tx1"/>
                </a:solidFill>
              </a:rPr>
              <a:t>|   </a:t>
            </a:r>
            <a:r>
              <a:rPr lang="en-US">
                <a:solidFill>
                  <a:schemeClr val="tx1"/>
                </a:solidFill>
              </a:rPr>
              <a:t>R25-037</a:t>
            </a:r>
            <a:endParaRPr lang="en-US" sz="1800" b="0">
              <a:solidFill>
                <a:schemeClr val="tx1"/>
              </a:solidFill>
            </a:endParaRPr>
          </a:p>
        </p:txBody>
      </p:sp>
    </p:spTree>
    <p:extLst>
      <p:ext uri="{BB962C8B-B14F-4D97-AF65-F5344CB8AC3E}">
        <p14:creationId xmlns:p14="http://schemas.microsoft.com/office/powerpoint/2010/main" val="36393264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EFD02-7528-D139-D006-A0293CD5E934}"/>
              </a:ext>
            </a:extLst>
          </p:cNvPr>
          <p:cNvSpPr>
            <a:spLocks noGrp="1"/>
          </p:cNvSpPr>
          <p:nvPr>
            <p:ph type="title"/>
          </p:nvPr>
        </p:nvSpPr>
        <p:spPr>
          <a:xfrm>
            <a:off x="1311718" y="157336"/>
            <a:ext cx="11485875" cy="987286"/>
          </a:xfrm>
        </p:spPr>
        <p:txBody>
          <a:bodyPr>
            <a:noAutofit/>
          </a:bodyPr>
          <a:lstStyle/>
          <a:p>
            <a:r>
              <a:rPr lang="en-GB" sz="4800"/>
              <a:t>Tools, Technologies, and Algorithms</a:t>
            </a:r>
            <a:endParaRPr lang="en-US" sz="4800"/>
          </a:p>
        </p:txBody>
      </p:sp>
      <p:graphicFrame>
        <p:nvGraphicFramePr>
          <p:cNvPr id="5" name="Content Placeholder 2">
            <a:extLst>
              <a:ext uri="{FF2B5EF4-FFF2-40B4-BE49-F238E27FC236}">
                <a16:creationId xmlns:a16="http://schemas.microsoft.com/office/drawing/2014/main" id="{235FA204-90B9-238F-D03E-89360289263B}"/>
              </a:ext>
            </a:extLst>
          </p:cNvPr>
          <p:cNvGraphicFramePr>
            <a:graphicFrameLocks noGrp="1"/>
          </p:cNvGraphicFramePr>
          <p:nvPr>
            <p:ph idx="1"/>
            <p:extLst>
              <p:ext uri="{D42A27DB-BD31-4B8C-83A1-F6EECF244321}">
                <p14:modId xmlns:p14="http://schemas.microsoft.com/office/powerpoint/2010/main" val="2535525262"/>
              </p:ext>
            </p:extLst>
          </p:nvPr>
        </p:nvGraphicFramePr>
        <p:xfrm>
          <a:off x="1175881" y="1681116"/>
          <a:ext cx="10018713" cy="3124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9908ACFC-0E79-37A9-AE8C-B4183B4FEFD4}"/>
              </a:ext>
            </a:extLst>
          </p:cNvPr>
          <p:cNvSpPr/>
          <p:nvPr/>
        </p:nvSpPr>
        <p:spPr>
          <a:xfrm>
            <a:off x="3646474" y="641336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IT21812880</a:t>
            </a:r>
            <a:r>
              <a:rPr lang="en-US" sz="1800">
                <a:solidFill>
                  <a:schemeClr val="tx1"/>
                </a:solidFill>
              </a:rPr>
              <a:t>   |   </a:t>
            </a:r>
            <a:r>
              <a:rPr lang="en-US">
                <a:solidFill>
                  <a:schemeClr val="tx1"/>
                </a:solidFill>
              </a:rPr>
              <a:t>N.H.S </a:t>
            </a:r>
            <a:r>
              <a:rPr lang="en-US" err="1">
                <a:solidFill>
                  <a:schemeClr val="tx1"/>
                </a:solidFill>
              </a:rPr>
              <a:t>Chandrasekara</a:t>
            </a:r>
            <a:r>
              <a:rPr lang="en-US">
                <a:solidFill>
                  <a:schemeClr val="tx1"/>
                </a:solidFill>
              </a:rPr>
              <a:t> </a:t>
            </a:r>
            <a:r>
              <a:rPr lang="en-US" sz="1800">
                <a:solidFill>
                  <a:schemeClr val="tx1"/>
                </a:solidFill>
              </a:rPr>
              <a:t>|   </a:t>
            </a:r>
            <a:r>
              <a:rPr lang="en-US">
                <a:solidFill>
                  <a:schemeClr val="tx1"/>
                </a:solidFill>
              </a:rPr>
              <a:t>R25-037</a:t>
            </a:r>
            <a:endParaRPr lang="en-US" sz="1800" b="0">
              <a:solidFill>
                <a:schemeClr val="tx1"/>
              </a:solidFill>
            </a:endParaRPr>
          </a:p>
        </p:txBody>
      </p:sp>
    </p:spTree>
    <p:extLst>
      <p:ext uri="{BB962C8B-B14F-4D97-AF65-F5344CB8AC3E}">
        <p14:creationId xmlns:p14="http://schemas.microsoft.com/office/powerpoint/2010/main" val="14377908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1016D4E-91E0-AA4C-291C-FA5353421127}"/>
            </a:ext>
          </a:extLst>
        </p:cNvPr>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11E4F1-DEDC-FA37-7828-779355EFA12F}"/>
              </a:ext>
            </a:extLst>
          </p:cNvPr>
          <p:cNvSpPr>
            <a:spLocks noGrp="1"/>
          </p:cNvSpPr>
          <p:nvPr>
            <p:ph type="title"/>
          </p:nvPr>
        </p:nvSpPr>
        <p:spPr>
          <a:xfrm>
            <a:off x="323395" y="839552"/>
            <a:ext cx="5425781" cy="984040"/>
          </a:xfrm>
        </p:spPr>
        <p:txBody>
          <a:bodyPr vert="horz" lIns="91440" tIns="45720" rIns="91440" bIns="45720" rtlCol="0" anchor="b">
            <a:normAutofit/>
          </a:bodyPr>
          <a:lstStyle/>
          <a:p>
            <a:r>
              <a:rPr lang="en-US" kern="1200">
                <a:solidFill>
                  <a:schemeClr val="tx1"/>
                </a:solidFill>
                <a:latin typeface="+mj-lt"/>
                <a:ea typeface="+mj-ea"/>
                <a:cs typeface="+mj-cs"/>
              </a:rPr>
              <a:t>Introduction </a:t>
            </a:r>
          </a:p>
        </p:txBody>
      </p:sp>
      <p:sp>
        <p:nvSpPr>
          <p:cNvPr id="3" name="Text Placeholder 2">
            <a:extLst>
              <a:ext uri="{FF2B5EF4-FFF2-40B4-BE49-F238E27FC236}">
                <a16:creationId xmlns:a16="http://schemas.microsoft.com/office/drawing/2014/main" id="{F6EC15BB-7C9D-082F-BC1D-9153F615CFC1}"/>
              </a:ext>
            </a:extLst>
          </p:cNvPr>
          <p:cNvSpPr>
            <a:spLocks noGrp="1"/>
          </p:cNvSpPr>
          <p:nvPr>
            <p:ph type="body" idx="1"/>
          </p:nvPr>
        </p:nvSpPr>
        <p:spPr>
          <a:xfrm>
            <a:off x="335284" y="2109830"/>
            <a:ext cx="6603996" cy="3543972"/>
          </a:xfrm>
        </p:spPr>
        <p:txBody>
          <a:bodyPr vert="horz" lIns="91440" tIns="45720" rIns="91440" bIns="45720" rtlCol="0">
            <a:normAutofit fontScale="85000" lnSpcReduction="10000"/>
          </a:bodyPr>
          <a:lstStyle/>
          <a:p>
            <a:r>
              <a:rPr lang="en-US" kern="1200">
                <a:solidFill>
                  <a:schemeClr val="tx1"/>
                </a:solidFill>
                <a:latin typeface="+mn-lt"/>
                <a:ea typeface="+mn-ea"/>
                <a:cs typeface="+mn-cs"/>
              </a:rPr>
              <a:t>Our research focuses on developing an Advanced Persistent Threat (APT) Detection and Mitigation Framework, addressing the increasing complexity of cyberattacks that bypass traditional security measures. By using machine learning techniques, our solution tackles every stage of the APT lifecycle, including reconnaissance, delivery, exploitation, and execution. Each phase is meticulously analyzed, using innovative approaches such as anomaly-based clustering for early threat detection, BERT models for phishing email identification, and reinforcement learning for dynamic profiling and mitigation. This modular framework offers real-time threat intelligence, adaptability, and proactive defense, ensuring protection against evolving cyber threats.</a:t>
            </a:r>
          </a:p>
          <a:p>
            <a:endParaRPr lang="en-US" kern="1200">
              <a:solidFill>
                <a:schemeClr val="tx1"/>
              </a:solidFill>
              <a:latin typeface="+mn-lt"/>
              <a:ea typeface="+mn-ea"/>
              <a:cs typeface="+mn-cs"/>
            </a:endParaRPr>
          </a:p>
        </p:txBody>
      </p:sp>
      <p:sp>
        <p:nvSpPr>
          <p:cNvPr id="6" name="Freeform: Shape 5">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Oval 11">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ock Arc 1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Shape 23">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05893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DE3F1-B219-9FAA-8057-1009AE840747}"/>
              </a:ext>
            </a:extLst>
          </p:cNvPr>
          <p:cNvSpPr>
            <a:spLocks noGrp="1"/>
          </p:cNvSpPr>
          <p:nvPr>
            <p:ph type="title"/>
          </p:nvPr>
        </p:nvSpPr>
        <p:spPr>
          <a:xfrm>
            <a:off x="2583538" y="794658"/>
            <a:ext cx="10018713" cy="457199"/>
          </a:xfrm>
        </p:spPr>
        <p:txBody>
          <a:bodyPr>
            <a:noAutofit/>
          </a:bodyPr>
          <a:lstStyle/>
          <a:p>
            <a:r>
              <a:rPr lang="en-US" sz="5400">
                <a:ea typeface="+mj-lt"/>
                <a:cs typeface="+mj-lt"/>
              </a:rPr>
              <a:t>Work Breakdown Structure</a:t>
            </a:r>
            <a:endParaRPr lang="en-US" sz="5400"/>
          </a:p>
          <a:p>
            <a:endParaRPr lang="en-US" sz="5400" b="1"/>
          </a:p>
        </p:txBody>
      </p:sp>
      <p:pic>
        <p:nvPicPr>
          <p:cNvPr id="4" name="Content Placeholder 3" descr="A diagram of a work breakdown structure&#10;&#10;AI-generated content may be incorrect.">
            <a:extLst>
              <a:ext uri="{FF2B5EF4-FFF2-40B4-BE49-F238E27FC236}">
                <a16:creationId xmlns:a16="http://schemas.microsoft.com/office/drawing/2014/main" id="{6538B138-9F72-71B8-0E56-D61A983B4AE8}"/>
              </a:ext>
            </a:extLst>
          </p:cNvPr>
          <p:cNvPicPr>
            <a:picLocks noGrp="1" noChangeAspect="1"/>
          </p:cNvPicPr>
          <p:nvPr>
            <p:ph idx="1"/>
          </p:nvPr>
        </p:nvPicPr>
        <p:blipFill>
          <a:blip r:embed="rId2"/>
          <a:stretch>
            <a:fillRect/>
          </a:stretch>
        </p:blipFill>
        <p:spPr>
          <a:xfrm>
            <a:off x="1179620" y="1379705"/>
            <a:ext cx="10199148" cy="4386943"/>
          </a:xfrm>
          <a:ln>
            <a:solidFill>
              <a:schemeClr val="tx1"/>
            </a:solidFill>
          </a:ln>
        </p:spPr>
      </p:pic>
    </p:spTree>
    <p:extLst>
      <p:ext uri="{BB962C8B-B14F-4D97-AF65-F5344CB8AC3E}">
        <p14:creationId xmlns:p14="http://schemas.microsoft.com/office/powerpoint/2010/main" val="1050406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4000" b="1" cap="all">
                <a:solidFill>
                  <a:prstClr val="black"/>
                </a:solidFill>
              </a:rPr>
              <a:t>References</a:t>
            </a:r>
            <a:endParaRPr lang="en-US"/>
          </a:p>
        </p:txBody>
      </p:sp>
      <p:sp>
        <p:nvSpPr>
          <p:cNvPr id="3" name="Content Placeholder 2"/>
          <p:cNvSpPr>
            <a:spLocks noGrp="1"/>
          </p:cNvSpPr>
          <p:nvPr>
            <p:ph idx="1"/>
          </p:nvPr>
        </p:nvSpPr>
        <p:spPr>
          <a:xfrm>
            <a:off x="916022" y="1253331"/>
            <a:ext cx="10515600" cy="4351338"/>
          </a:xfrm>
        </p:spPr>
        <p:txBody>
          <a:bodyPr vert="horz" lIns="91440" tIns="45720" rIns="91440" bIns="45720" rtlCol="0" anchor="t">
            <a:normAutofit fontScale="62500" lnSpcReduction="20000"/>
          </a:bodyPr>
          <a:lstStyle/>
          <a:p>
            <a:pPr marL="0" indent="0">
              <a:buNone/>
            </a:pPr>
            <a:endParaRPr lang="en-US">
              <a:ea typeface="Calibri" panose="020F0502020204030204"/>
              <a:cs typeface="Calibri" panose="020F0502020204030204"/>
            </a:endParaRPr>
          </a:p>
          <a:p>
            <a:r>
              <a:rPr lang="en-US">
                <a:ea typeface="+mn-lt"/>
                <a:cs typeface="+mn-lt"/>
              </a:rPr>
              <a:t>[1]Wang, D., Nie, M., &amp; Chen, D. (2023). BAE: Anomaly Detection Algorithm Based on Clustering and Autoencoder. Mathematics, 11(15), 3398–3398. </a:t>
            </a:r>
            <a:r>
              <a:rPr lang="en-US">
                <a:ea typeface="+mn-lt"/>
                <a:cs typeface="+mn-lt"/>
                <a:hlinkClick r:id="rId2"/>
              </a:rPr>
              <a:t>https://doi.org/10.3390/math11153398</a:t>
            </a:r>
            <a:endParaRPr lang="en-US">
              <a:ea typeface="Calibri" panose="020F0502020204030204"/>
              <a:cs typeface="Calibri" panose="020F0502020204030204"/>
            </a:endParaRPr>
          </a:p>
          <a:p>
            <a:r>
              <a:rPr lang="en-US">
                <a:ea typeface="+mn-lt"/>
                <a:cs typeface="+mn-lt"/>
              </a:rPr>
              <a:t>[2]Van Quan Nguyen, Viet Hung Nguyen, Nhien-An Le-Khac, &amp; Van Loi Cao. (2020). Clustering-Based Deep Autoencoders for Network Anomaly Detection. Lecture Notes in Computer Science, 290–303. </a:t>
            </a:r>
            <a:r>
              <a:rPr lang="en-US">
                <a:ea typeface="+mn-lt"/>
                <a:cs typeface="+mn-lt"/>
                <a:hlinkClick r:id="rId3"/>
              </a:rPr>
              <a:t>https://doi.org/10.1007/978-3-030-63924-2_17</a:t>
            </a:r>
            <a:endParaRPr lang="en-US"/>
          </a:p>
          <a:p>
            <a:r>
              <a:rPr lang="en-US">
                <a:ea typeface="+mn-lt"/>
                <a:cs typeface="+mn-lt"/>
              </a:rPr>
              <a:t>[3]</a:t>
            </a:r>
            <a:r>
              <a:rPr lang="en-US" err="1">
                <a:ea typeface="+mn-lt"/>
                <a:cs typeface="+mn-lt"/>
              </a:rPr>
              <a:t>Bahlali</a:t>
            </a:r>
            <a:r>
              <a:rPr lang="en-US">
                <a:ea typeface="+mn-lt"/>
                <a:cs typeface="+mn-lt"/>
              </a:rPr>
              <a:t>, A. R., &amp; Bachir, A. (2023). Machine Learning Anomaly-Based Network Intrusion Detection: Experimental Evaluation. Advanced Information Networking and Applications, 392–403. </a:t>
            </a:r>
            <a:r>
              <a:rPr lang="en-US">
                <a:ea typeface="+mn-lt"/>
                <a:cs typeface="+mn-lt"/>
                <a:hlinkClick r:id="rId4"/>
              </a:rPr>
              <a:t>https://doi.org/10.1007/978-3-031-28451-9_34</a:t>
            </a:r>
            <a:endParaRPr lang="en-US"/>
          </a:p>
          <a:p>
            <a:r>
              <a:rPr lang="en-US">
                <a:ea typeface="+mn-lt"/>
                <a:cs typeface="+mn-lt"/>
              </a:rPr>
              <a:t> [4]Encryption-Aware Anomaly Detection in Power Grid Communication Networks. (2015). Arxiv.org. </a:t>
            </a:r>
            <a:r>
              <a:rPr lang="en-US">
                <a:ea typeface="+mn-lt"/>
                <a:cs typeface="+mn-lt"/>
                <a:hlinkClick r:id="rId5"/>
              </a:rPr>
              <a:t>https://arxiv.org/html/2412.04901v1</a:t>
            </a:r>
            <a:endParaRPr lang="en-US"/>
          </a:p>
          <a:p>
            <a:r>
              <a:rPr lang="en-US">
                <a:ea typeface="+mn-lt"/>
                <a:cs typeface="+mn-lt"/>
              </a:rPr>
              <a:t>[5]E. Bou-Harb, M. </a:t>
            </a:r>
            <a:r>
              <a:rPr lang="en-US" err="1">
                <a:ea typeface="+mn-lt"/>
                <a:cs typeface="+mn-lt"/>
              </a:rPr>
              <a:t>Debbabi</a:t>
            </a:r>
            <a:r>
              <a:rPr lang="en-US">
                <a:ea typeface="+mn-lt"/>
                <a:cs typeface="+mn-lt"/>
              </a:rPr>
              <a:t> and C. Assi, "On detecting and clustering distributed cyber scanning," 2013 9th International Wireless Communications and Mobile Computing Conference (IWCMC), Sardinia, Italy, 2013, pp. 926-933, </a:t>
            </a:r>
            <a:r>
              <a:rPr lang="en-US" err="1">
                <a:ea typeface="+mn-lt"/>
                <a:cs typeface="+mn-lt"/>
              </a:rPr>
              <a:t>doi</a:t>
            </a:r>
            <a:r>
              <a:rPr lang="en-US">
                <a:ea typeface="+mn-lt"/>
                <a:cs typeface="+mn-lt"/>
              </a:rPr>
              <a:t>: 10.1109/IWCMC.2013.6583681. keywords: {Ports (Computers);Time series </a:t>
            </a:r>
            <a:r>
              <a:rPr lang="en-US" err="1">
                <a:ea typeface="+mn-lt"/>
                <a:cs typeface="+mn-lt"/>
              </a:rPr>
              <a:t>analysis;Training;IP</a:t>
            </a:r>
            <a:r>
              <a:rPr lang="en-US">
                <a:ea typeface="+mn-lt"/>
                <a:cs typeface="+mn-lt"/>
              </a:rPr>
              <a:t> </a:t>
            </a:r>
            <a:r>
              <a:rPr lang="en-US" err="1">
                <a:ea typeface="+mn-lt"/>
                <a:cs typeface="+mn-lt"/>
              </a:rPr>
              <a:t>networks;Servers;Doped</a:t>
            </a:r>
            <a:r>
              <a:rPr lang="en-US">
                <a:ea typeface="+mn-lt"/>
                <a:cs typeface="+mn-lt"/>
              </a:rPr>
              <a:t> fiber </a:t>
            </a:r>
            <a:r>
              <a:rPr lang="en-US" err="1">
                <a:ea typeface="+mn-lt"/>
                <a:cs typeface="+mn-lt"/>
              </a:rPr>
              <a:t>amplifiers;Protocols</a:t>
            </a:r>
            <a:r>
              <a:rPr lang="en-US">
                <a:ea typeface="+mn-lt"/>
                <a:cs typeface="+mn-lt"/>
              </a:rPr>
              <a:t>}, </a:t>
            </a:r>
            <a:r>
              <a:rPr lang="en-US">
                <a:ea typeface="+mn-lt"/>
                <a:cs typeface="+mn-lt"/>
                <a:hlinkClick r:id="rId6"/>
              </a:rPr>
              <a:t>https://ieeexplore.ieee.org/abstract/document/6583681</a:t>
            </a:r>
            <a:r>
              <a:rPr lang="en-US">
                <a:ea typeface="+mn-lt"/>
                <a:cs typeface="+mn-lt"/>
              </a:rPr>
              <a:t> </a:t>
            </a:r>
          </a:p>
          <a:p>
            <a:r>
              <a:rPr lang="en-US">
                <a:ea typeface="+mn-lt"/>
                <a:cs typeface="+mn-lt"/>
              </a:rPr>
              <a:t>[6]</a:t>
            </a:r>
            <a:r>
              <a:rPr lang="en-US">
                <a:hlinkClick r:id="rId7"/>
              </a:rPr>
              <a:t> IDS 2017 | Datasets | Research | Canadian Institute for Cybersecurity | UNB</a:t>
            </a:r>
            <a:endParaRPr lang="en-US"/>
          </a:p>
          <a:p>
            <a:endParaRPr lang="en-US"/>
          </a:p>
          <a:p>
            <a:endParaRPr lang="en-US"/>
          </a:p>
          <a:p>
            <a:endParaRPr lang="en-US">
              <a:ea typeface="Calibri" panose="020F0502020204030204"/>
              <a:cs typeface="Calibri" panose="020F0502020204030204"/>
            </a:endParaRPr>
          </a:p>
          <a:p>
            <a:endParaRPr lang="en-US"/>
          </a:p>
        </p:txBody>
      </p:sp>
      <p:sp>
        <p:nvSpPr>
          <p:cNvPr id="4" name="Rectangle 3">
            <a:extLst>
              <a:ext uri="{FF2B5EF4-FFF2-40B4-BE49-F238E27FC236}">
                <a16:creationId xmlns:a16="http://schemas.microsoft.com/office/drawing/2014/main" id="{167A7875-9CE8-714C-13A7-C4793461ED8A}"/>
              </a:ext>
            </a:extLst>
          </p:cNvPr>
          <p:cNvSpPr/>
          <p:nvPr/>
        </p:nvSpPr>
        <p:spPr>
          <a:xfrm>
            <a:off x="3457631" y="641336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IT21812880</a:t>
            </a:r>
            <a:r>
              <a:rPr lang="en-US" sz="1800">
                <a:solidFill>
                  <a:schemeClr val="tx1"/>
                </a:solidFill>
              </a:rPr>
              <a:t>   |   </a:t>
            </a:r>
            <a:r>
              <a:rPr lang="en-US">
                <a:solidFill>
                  <a:schemeClr val="tx1"/>
                </a:solidFill>
              </a:rPr>
              <a:t>N.H.S </a:t>
            </a:r>
            <a:r>
              <a:rPr lang="en-US" err="1">
                <a:solidFill>
                  <a:schemeClr val="tx1"/>
                </a:solidFill>
              </a:rPr>
              <a:t>Chandrasekara</a:t>
            </a:r>
            <a:r>
              <a:rPr lang="en-US">
                <a:solidFill>
                  <a:schemeClr val="tx1"/>
                </a:solidFill>
              </a:rPr>
              <a:t> </a:t>
            </a:r>
            <a:r>
              <a:rPr lang="en-US" sz="1800">
                <a:solidFill>
                  <a:schemeClr val="tx1"/>
                </a:solidFill>
              </a:rPr>
              <a:t>|   </a:t>
            </a:r>
            <a:r>
              <a:rPr lang="en-US">
                <a:solidFill>
                  <a:schemeClr val="tx1"/>
                </a:solidFill>
              </a:rPr>
              <a:t>R25-037</a:t>
            </a:r>
            <a:endParaRPr lang="en-US" sz="1800" b="0">
              <a:solidFill>
                <a:schemeClr val="tx1"/>
              </a:solidFill>
            </a:endParaRPr>
          </a:p>
        </p:txBody>
      </p:sp>
    </p:spTree>
    <p:extLst>
      <p:ext uri="{BB962C8B-B14F-4D97-AF65-F5344CB8AC3E}">
        <p14:creationId xmlns:p14="http://schemas.microsoft.com/office/powerpoint/2010/main" val="20768185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46228DA-1551-9906-1B05-835EAA784072}"/>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2EEE305-1C1F-395D-2832-4E3D82C9C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052348C9-EB67-777B-B23C-028FB367F63F}"/>
              </a:ext>
            </a:extLst>
          </p:cNvPr>
          <p:cNvSpPr>
            <a:spLocks noGrp="1"/>
          </p:cNvSpPr>
          <p:nvPr>
            <p:ph type="title"/>
          </p:nvPr>
        </p:nvSpPr>
        <p:spPr>
          <a:xfrm>
            <a:off x="838199" y="1093788"/>
            <a:ext cx="10506455" cy="2967208"/>
          </a:xfrm>
        </p:spPr>
        <p:txBody>
          <a:bodyPr vert="horz" lIns="91440" tIns="45720" rIns="91440" bIns="45720" rtlCol="0" anchor="b">
            <a:normAutofit/>
          </a:bodyPr>
          <a:lstStyle/>
          <a:p>
            <a:r>
              <a:rPr lang="en-US" sz="8000"/>
              <a:t>IT21812330</a:t>
            </a:r>
            <a:r>
              <a:rPr lang="en-US" sz="8000" kern="1200">
                <a:latin typeface="+mj-lt"/>
                <a:ea typeface="+mj-ea"/>
                <a:cs typeface="+mj-cs"/>
              </a:rPr>
              <a:t> |</a:t>
            </a:r>
            <a:r>
              <a:rPr lang="en-US" sz="8000"/>
              <a:t>D.L.K.L</a:t>
            </a:r>
            <a:r>
              <a:rPr lang="en-US" sz="8000" kern="1200">
                <a:latin typeface="+mj-lt"/>
                <a:ea typeface="+mj-ea"/>
                <a:cs typeface="+mj-cs"/>
              </a:rPr>
              <a:t> </a:t>
            </a:r>
            <a:r>
              <a:rPr lang="en-US" sz="8000" err="1"/>
              <a:t>Gangaboda</a:t>
            </a:r>
            <a:endParaRPr lang="en-US" sz="8000" kern="1200" err="1">
              <a:latin typeface="+mj-lt"/>
              <a:ea typeface="Calibri Light"/>
              <a:cs typeface="Calibri Light"/>
            </a:endParaRPr>
          </a:p>
        </p:txBody>
      </p:sp>
      <p:sp>
        <p:nvSpPr>
          <p:cNvPr id="6" name="Text Placeholder 5">
            <a:extLst>
              <a:ext uri="{FF2B5EF4-FFF2-40B4-BE49-F238E27FC236}">
                <a16:creationId xmlns:a16="http://schemas.microsoft.com/office/drawing/2014/main" id="{5559036A-0744-CB6C-5E6D-F7DDCA0F345E}"/>
              </a:ext>
            </a:extLst>
          </p:cNvPr>
          <p:cNvSpPr>
            <a:spLocks noGrp="1"/>
          </p:cNvSpPr>
          <p:nvPr>
            <p:ph type="body" idx="1"/>
          </p:nvPr>
        </p:nvSpPr>
        <p:spPr>
          <a:xfrm>
            <a:off x="7400924" y="4619624"/>
            <a:ext cx="3946779" cy="1038225"/>
          </a:xfrm>
        </p:spPr>
        <p:txBody>
          <a:bodyPr vert="horz" lIns="91440" tIns="45720" rIns="91440" bIns="45720" rtlCol="0" anchor="t">
            <a:normAutofit/>
          </a:bodyPr>
          <a:lstStyle/>
          <a:p>
            <a:r>
              <a:rPr lang="en-US" sz="2100" b="1">
                <a:solidFill>
                  <a:schemeClr val="tx1"/>
                </a:solidFill>
              </a:rPr>
              <a:t>Delivery vector analysis through phishing email detection</a:t>
            </a:r>
            <a:endParaRPr lang="en-US" sz="2100">
              <a:solidFill>
                <a:schemeClr val="tx1"/>
              </a:solidFill>
            </a:endParaRPr>
          </a:p>
          <a:p>
            <a:pPr algn="r"/>
            <a:endParaRPr lang="en-US" sz="2200" b="1" kern="1200">
              <a:solidFill>
                <a:schemeClr val="tx1"/>
              </a:solidFill>
              <a:latin typeface="+mn-lt"/>
              <a:ea typeface="Calibri"/>
              <a:cs typeface="Calibri"/>
            </a:endParaRPr>
          </a:p>
        </p:txBody>
      </p:sp>
      <p:sp>
        <p:nvSpPr>
          <p:cNvPr id="13" name="Rectangle 12">
            <a:extLst>
              <a:ext uri="{FF2B5EF4-FFF2-40B4-BE49-F238E27FC236}">
                <a16:creationId xmlns:a16="http://schemas.microsoft.com/office/drawing/2014/main" id="{798A3662-0856-492A-3152-96631BF6AA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A106C93-034E-D16F-D724-3556934DA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91C30788-5FF3-27D4-F9C1-F3DBA21951F1}"/>
              </a:ext>
            </a:extLst>
          </p:cNvPr>
          <p:cNvSpPr/>
          <p:nvPr/>
        </p:nvSpPr>
        <p:spPr>
          <a:xfrm>
            <a:off x="4568825" y="640780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spcAft>
                <a:spcPts val="600"/>
              </a:spcAft>
            </a:pPr>
            <a:r>
              <a:rPr lang="en-US" b="1">
                <a:solidFill>
                  <a:schemeClr val="tx1"/>
                </a:solidFill>
              </a:rPr>
              <a:t>IT21812330</a:t>
            </a:r>
            <a:r>
              <a:rPr lang="en-US" sz="1800">
                <a:solidFill>
                  <a:schemeClr val="tx1"/>
                </a:solidFill>
              </a:rPr>
              <a:t>   |   </a:t>
            </a:r>
            <a:r>
              <a:rPr lang="en-US" err="1">
                <a:solidFill>
                  <a:schemeClr val="tx1"/>
                </a:solidFill>
              </a:rPr>
              <a:t>D.L.K.L.Gangaboda</a:t>
            </a:r>
            <a:r>
              <a:rPr lang="en-US">
                <a:solidFill>
                  <a:schemeClr val="tx1"/>
                </a:solidFill>
              </a:rPr>
              <a:t> </a:t>
            </a:r>
            <a:r>
              <a:rPr lang="en-US" sz="1800">
                <a:solidFill>
                  <a:schemeClr val="tx1"/>
                </a:solidFill>
              </a:rPr>
              <a:t>|   </a:t>
            </a:r>
            <a:r>
              <a:rPr lang="en-US">
                <a:solidFill>
                  <a:schemeClr val="tx1"/>
                </a:solidFill>
              </a:rPr>
              <a:t>R25-037</a:t>
            </a:r>
            <a:endParaRPr lang="en-US" sz="1800" b="0">
              <a:solidFill>
                <a:schemeClr val="tx1"/>
              </a:solidFill>
            </a:endParaRPr>
          </a:p>
        </p:txBody>
      </p:sp>
      <p:pic>
        <p:nvPicPr>
          <p:cNvPr id="7" name="Picture 6" descr="A person wearing glasses and a blue shirt&#10;&#10;AI-generated content may be incorrect.">
            <a:extLst>
              <a:ext uri="{FF2B5EF4-FFF2-40B4-BE49-F238E27FC236}">
                <a16:creationId xmlns:a16="http://schemas.microsoft.com/office/drawing/2014/main" id="{804F6926-D3F6-5A59-0214-349827F9E8AB}"/>
              </a:ext>
            </a:extLst>
          </p:cNvPr>
          <p:cNvPicPr>
            <a:picLocks noChangeAspect="1"/>
          </p:cNvPicPr>
          <p:nvPr/>
        </p:nvPicPr>
        <p:blipFill>
          <a:blip r:embed="rId2"/>
          <a:stretch>
            <a:fillRect/>
          </a:stretch>
        </p:blipFill>
        <p:spPr>
          <a:xfrm>
            <a:off x="9287382" y="1613647"/>
            <a:ext cx="1779264" cy="234003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711973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E8883F-180F-41FF-B53F-EF49BD9568CA}"/>
              </a:ext>
            </a:extLst>
          </p:cNvPr>
          <p:cNvSpPr>
            <a:spLocks noGrp="1"/>
          </p:cNvSpPr>
          <p:nvPr>
            <p:ph type="title"/>
          </p:nvPr>
        </p:nvSpPr>
        <p:spPr>
          <a:xfrm>
            <a:off x="763767" y="400050"/>
            <a:ext cx="10458450" cy="1647825"/>
          </a:xfrm>
        </p:spPr>
        <p:txBody>
          <a:bodyPr>
            <a:normAutofit fontScale="90000"/>
          </a:bodyPr>
          <a:lstStyle/>
          <a:p>
            <a:r>
              <a:rPr lang="en-US" b="1"/>
              <a:t>Research Question</a:t>
            </a:r>
            <a:br>
              <a:rPr lang="en-US"/>
            </a:br>
            <a:endParaRPr lang="en-US"/>
          </a:p>
        </p:txBody>
      </p:sp>
      <p:sp>
        <p:nvSpPr>
          <p:cNvPr id="6" name="Text Placeholder 5">
            <a:extLst>
              <a:ext uri="{FF2B5EF4-FFF2-40B4-BE49-F238E27FC236}">
                <a16:creationId xmlns:a16="http://schemas.microsoft.com/office/drawing/2014/main" id="{1A53AEB1-B06A-4385-9D7D-63D45599F0F2}"/>
              </a:ext>
            </a:extLst>
          </p:cNvPr>
          <p:cNvSpPr>
            <a:spLocks noGrp="1"/>
          </p:cNvSpPr>
          <p:nvPr>
            <p:ph type="body" idx="1"/>
          </p:nvPr>
        </p:nvSpPr>
        <p:spPr>
          <a:xfrm>
            <a:off x="762000" y="2438400"/>
            <a:ext cx="10363200" cy="1500187"/>
          </a:xfrm>
        </p:spPr>
        <p:txBody>
          <a:bodyPr>
            <a:normAutofit/>
          </a:bodyPr>
          <a:lstStyle/>
          <a:p>
            <a:pPr algn="ctr"/>
            <a:r>
              <a:rPr lang="en-US" sz="3200">
                <a:solidFill>
                  <a:schemeClr val="tx1"/>
                </a:solidFill>
                <a:latin typeface="Times New Roman" panose="02020603050405020304" pitchFamily="18" charset="0"/>
                <a:cs typeface="Times New Roman" panose="02020603050405020304" pitchFamily="18" charset="0"/>
              </a:rPr>
              <a:t>How can phishing detection models enhance APT delivery phase security?</a:t>
            </a:r>
          </a:p>
        </p:txBody>
      </p:sp>
      <p:sp>
        <p:nvSpPr>
          <p:cNvPr id="4" name="Rectangle 3">
            <a:extLst>
              <a:ext uri="{FF2B5EF4-FFF2-40B4-BE49-F238E27FC236}">
                <a16:creationId xmlns:a16="http://schemas.microsoft.com/office/drawing/2014/main" id="{702B7574-971C-4367-AE92-659BEDEF8BAF}"/>
              </a:ext>
            </a:extLst>
          </p:cNvPr>
          <p:cNvSpPr/>
          <p:nvPr/>
        </p:nvSpPr>
        <p:spPr>
          <a:xfrm>
            <a:off x="3646226" y="640342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IT21812330</a:t>
            </a:r>
            <a:r>
              <a:rPr lang="en-US" sz="1800">
                <a:solidFill>
                  <a:schemeClr val="tx1"/>
                </a:solidFill>
              </a:rPr>
              <a:t>   |   </a:t>
            </a:r>
            <a:r>
              <a:rPr lang="en-US" err="1">
                <a:solidFill>
                  <a:schemeClr val="tx1"/>
                </a:solidFill>
              </a:rPr>
              <a:t>D.L.K.L.Gangaboda</a:t>
            </a:r>
            <a:r>
              <a:rPr lang="en-US" b="1">
                <a:solidFill>
                  <a:schemeClr val="tx1"/>
                </a:solidFill>
              </a:rPr>
              <a:t> </a:t>
            </a:r>
            <a:r>
              <a:rPr lang="en-US" sz="1800" b="1">
                <a:solidFill>
                  <a:schemeClr val="tx1"/>
                </a:solidFill>
              </a:rPr>
              <a:t>  </a:t>
            </a:r>
            <a:r>
              <a:rPr lang="en-US" sz="1800">
                <a:solidFill>
                  <a:schemeClr val="tx1"/>
                </a:solidFill>
              </a:rPr>
              <a:t>|   </a:t>
            </a:r>
            <a:r>
              <a:rPr lang="en-US">
                <a:solidFill>
                  <a:schemeClr val="tx1"/>
                </a:solidFill>
              </a:rPr>
              <a:t>R25-037</a:t>
            </a:r>
            <a:endParaRPr lang="en-US" sz="1800" b="0">
              <a:solidFill>
                <a:schemeClr val="tx1"/>
              </a:solidFill>
            </a:endParaRPr>
          </a:p>
        </p:txBody>
      </p:sp>
      <p:pic>
        <p:nvPicPr>
          <p:cNvPr id="3" name="Picture 2" descr="Cartoon Kids Boy Question Isolated Free PNG Free PNG 24484038 PNG">
            <a:extLst>
              <a:ext uri="{FF2B5EF4-FFF2-40B4-BE49-F238E27FC236}">
                <a16:creationId xmlns:a16="http://schemas.microsoft.com/office/drawing/2014/main" id="{3083A7CA-262C-4DFB-884B-71BBDFB3CD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3156" y="3189060"/>
            <a:ext cx="3150424" cy="3160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48820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76B84-23C7-F456-AA13-1A7BD1EAF9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4D2D46-4F43-6988-A258-B5A708482124}"/>
              </a:ext>
            </a:extLst>
          </p:cNvPr>
          <p:cNvSpPr>
            <a:spLocks noGrp="1"/>
          </p:cNvSpPr>
          <p:nvPr>
            <p:ph type="title"/>
          </p:nvPr>
        </p:nvSpPr>
        <p:spPr/>
        <p:txBody>
          <a:bodyPr>
            <a:normAutofit/>
          </a:bodyPr>
          <a:lstStyle/>
          <a:p>
            <a:r>
              <a:rPr lang="en-GB" sz="6000" b="1"/>
              <a:t>Research Gap</a:t>
            </a:r>
            <a:endParaRPr lang="en-US" sz="6000" b="1"/>
          </a:p>
        </p:txBody>
      </p:sp>
      <p:sp>
        <p:nvSpPr>
          <p:cNvPr id="3" name="Content Placeholder 2">
            <a:extLst>
              <a:ext uri="{FF2B5EF4-FFF2-40B4-BE49-F238E27FC236}">
                <a16:creationId xmlns:a16="http://schemas.microsoft.com/office/drawing/2014/main" id="{4D5A8E33-F4B8-E384-4DE6-62BD4B8D0254}"/>
              </a:ext>
            </a:extLst>
          </p:cNvPr>
          <p:cNvSpPr>
            <a:spLocks noGrp="1"/>
          </p:cNvSpPr>
          <p:nvPr>
            <p:ph idx="1"/>
          </p:nvPr>
        </p:nvSpPr>
        <p:spPr/>
        <p:txBody>
          <a:bodyPr/>
          <a:lstStyle/>
          <a:p>
            <a:pPr marL="0" indent="0" algn="ctr">
              <a:buNone/>
            </a:pPr>
            <a:r>
              <a:rPr lang="en-US">
                <a:ea typeface="+mn-lt"/>
                <a:cs typeface="+mn-lt"/>
              </a:rPr>
              <a:t>Current phishing detection systems struggle to adapt to evolving phishing techniques due to reliance on static datasets and limited focus on metadata and attachments. The use of attention mechanisms in transformer models for feature prioritization is underexplored, and challenges in scalability and real-time deployment further highlight the need for adaptable and efficient solutions.</a:t>
            </a:r>
            <a:endParaRPr lang="en-US"/>
          </a:p>
          <a:p>
            <a:pPr algn="ctr"/>
            <a:endParaRPr lang="en-GB"/>
          </a:p>
          <a:p>
            <a:endParaRPr lang="en-US"/>
          </a:p>
        </p:txBody>
      </p:sp>
      <p:sp>
        <p:nvSpPr>
          <p:cNvPr id="4" name="Rectangle 3">
            <a:extLst>
              <a:ext uri="{FF2B5EF4-FFF2-40B4-BE49-F238E27FC236}">
                <a16:creationId xmlns:a16="http://schemas.microsoft.com/office/drawing/2014/main" id="{3F3A909B-6C26-B0E9-C551-827F39F948A9}"/>
              </a:ext>
            </a:extLst>
          </p:cNvPr>
          <p:cNvSpPr/>
          <p:nvPr/>
        </p:nvSpPr>
        <p:spPr>
          <a:xfrm>
            <a:off x="374586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spcAft>
                <a:spcPts val="600"/>
              </a:spcAft>
            </a:pPr>
            <a:r>
              <a:rPr lang="en-US" b="1">
                <a:solidFill>
                  <a:schemeClr val="tx1"/>
                </a:solidFill>
              </a:rPr>
              <a:t>IT21812330</a:t>
            </a:r>
            <a:r>
              <a:rPr lang="en-US" sz="1800">
                <a:solidFill>
                  <a:schemeClr val="tx1"/>
                </a:solidFill>
              </a:rPr>
              <a:t>   |   </a:t>
            </a:r>
            <a:r>
              <a:rPr lang="en-US" err="1">
                <a:solidFill>
                  <a:schemeClr val="tx1"/>
                </a:solidFill>
              </a:rPr>
              <a:t>D.L.K.L.Gangaboda</a:t>
            </a:r>
            <a:r>
              <a:rPr lang="en-US">
                <a:solidFill>
                  <a:schemeClr val="tx1"/>
                </a:solidFill>
              </a:rPr>
              <a:t> </a:t>
            </a:r>
            <a:r>
              <a:rPr lang="en-US" sz="1800">
                <a:solidFill>
                  <a:schemeClr val="tx1"/>
                </a:solidFill>
              </a:rPr>
              <a:t>|   </a:t>
            </a:r>
            <a:r>
              <a:rPr lang="en-US">
                <a:solidFill>
                  <a:schemeClr val="tx1"/>
                </a:solidFill>
              </a:rPr>
              <a:t>R25-037</a:t>
            </a:r>
            <a:endParaRPr lang="en-US" sz="1800" b="0">
              <a:solidFill>
                <a:schemeClr val="tx1"/>
              </a:solidFill>
            </a:endParaRPr>
          </a:p>
        </p:txBody>
      </p:sp>
    </p:spTree>
    <p:extLst>
      <p:ext uri="{BB962C8B-B14F-4D97-AF65-F5344CB8AC3E}">
        <p14:creationId xmlns:p14="http://schemas.microsoft.com/office/powerpoint/2010/main" val="26644178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7B6698-554C-6683-3697-5BA8B94FE672}"/>
              </a:ext>
            </a:extLst>
          </p:cNvPr>
          <p:cNvPicPr>
            <a:picLocks noChangeAspect="1"/>
          </p:cNvPicPr>
          <p:nvPr/>
        </p:nvPicPr>
        <p:blipFill>
          <a:blip r:embed="rId2"/>
          <a:stretch>
            <a:fillRect/>
          </a:stretch>
        </p:blipFill>
        <p:spPr>
          <a:xfrm>
            <a:off x="1893951" y="885825"/>
            <a:ext cx="8413623" cy="5610225"/>
          </a:xfrm>
          <a:prstGeom prst="rect">
            <a:avLst/>
          </a:prstGeom>
        </p:spPr>
      </p:pic>
      <p:pic>
        <p:nvPicPr>
          <p:cNvPr id="2" name="Picture 1">
            <a:extLst>
              <a:ext uri="{FF2B5EF4-FFF2-40B4-BE49-F238E27FC236}">
                <a16:creationId xmlns:a16="http://schemas.microsoft.com/office/drawing/2014/main" id="{EF4F6F3E-E1F4-43F1-F62F-A08FC2DDBCC0}"/>
              </a:ext>
            </a:extLst>
          </p:cNvPr>
          <p:cNvPicPr>
            <a:picLocks noChangeAspect="1"/>
          </p:cNvPicPr>
          <p:nvPr/>
        </p:nvPicPr>
        <p:blipFill>
          <a:blip r:embed="rId3"/>
          <a:stretch>
            <a:fillRect/>
          </a:stretch>
        </p:blipFill>
        <p:spPr>
          <a:xfrm>
            <a:off x="5634424" y="2633277"/>
            <a:ext cx="552450" cy="438150"/>
          </a:xfrm>
          <a:prstGeom prst="rect">
            <a:avLst/>
          </a:prstGeom>
        </p:spPr>
      </p:pic>
    </p:spTree>
    <p:extLst>
      <p:ext uri="{BB962C8B-B14F-4D97-AF65-F5344CB8AC3E}">
        <p14:creationId xmlns:p14="http://schemas.microsoft.com/office/powerpoint/2010/main" val="10141123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fontScale="90000"/>
          </a:bodyPr>
          <a:lstStyle/>
          <a:p>
            <a:br>
              <a:rPr lang="en-US" b="1"/>
            </a:br>
            <a:br>
              <a:rPr lang="en-US" b="1"/>
            </a:br>
            <a:r>
              <a:rPr lang="en-US" sz="6000" b="1"/>
              <a:t>Objectives</a:t>
            </a:r>
            <a:br>
              <a:rPr lang="en-US"/>
            </a:br>
            <a:br>
              <a:rPr lang="en-US"/>
            </a:br>
            <a:endParaRPr lang="en-US"/>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1484310" y="1042358"/>
            <a:ext cx="10018713" cy="4748842"/>
          </a:xfrm>
        </p:spPr>
        <p:txBody>
          <a:bodyPr vert="horz" lIns="91440" tIns="45720" rIns="91440" bIns="45720" rtlCol="0" anchor="t">
            <a:normAutofit/>
          </a:bodyPr>
          <a:lstStyle/>
          <a:p>
            <a:pPr marL="0" indent="0">
              <a:buNone/>
            </a:pPr>
            <a:endParaRPr lang="en-US" sz="1800" b="1">
              <a:latin typeface="Times New Roman"/>
              <a:cs typeface="Times New Roman"/>
            </a:endParaRPr>
          </a:p>
          <a:p>
            <a:pPr marL="0" indent="0">
              <a:buNone/>
            </a:pPr>
            <a:endParaRPr lang="en-US" sz="1800" b="1">
              <a:latin typeface="Times New Roman"/>
              <a:cs typeface="Times New Roman"/>
            </a:endParaRPr>
          </a:p>
          <a:p>
            <a:pPr marL="0" indent="0">
              <a:buNone/>
            </a:pPr>
            <a:r>
              <a:rPr lang="en-US" sz="1800" b="1">
                <a:latin typeface="Times New Roman"/>
                <a:cs typeface="Times New Roman"/>
              </a:rPr>
              <a:t>Main Objective</a:t>
            </a:r>
            <a:endParaRPr lang="en-US">
              <a:latin typeface="Calibri"/>
              <a:ea typeface="Calibri"/>
              <a:cs typeface="Calibri"/>
            </a:endParaRPr>
          </a:p>
          <a:p>
            <a:pPr marL="0" indent="0">
              <a:buNone/>
            </a:pPr>
            <a:r>
              <a:rPr lang="en-US" sz="1800">
                <a:latin typeface="Calibri"/>
                <a:ea typeface="Calibri"/>
                <a:cs typeface="Times New Roman"/>
              </a:rPr>
              <a:t>Implement BERT-based transformers to detect phishing emails and implement a Naive bayes model for continuous learning.</a:t>
            </a:r>
            <a:endParaRPr lang="en-US">
              <a:latin typeface="Calibri"/>
              <a:ea typeface="Calibri"/>
              <a:cs typeface="Calibri"/>
            </a:endParaRPr>
          </a:p>
          <a:p>
            <a:pPr marL="0" indent="0">
              <a:buNone/>
            </a:pPr>
            <a:r>
              <a:rPr lang="en-US" sz="1800" b="1">
                <a:latin typeface="Times New Roman"/>
                <a:cs typeface="Times New Roman"/>
              </a:rPr>
              <a:t>Sub-Objectives</a:t>
            </a:r>
            <a:endParaRPr lang="en-US" sz="1800">
              <a:latin typeface="Times New Roman"/>
              <a:cs typeface="Times New Roman"/>
            </a:endParaRPr>
          </a:p>
          <a:p>
            <a:pPr marL="0" indent="0">
              <a:buNone/>
            </a:pPr>
            <a:r>
              <a:rPr lang="en-US" sz="1800">
                <a:ea typeface="+mn-lt"/>
                <a:cs typeface="+mn-lt"/>
              </a:rPr>
              <a:t>1.Collect a diverse dataset of phishing and legitimate emails, including text, metadata, and attachments. </a:t>
            </a:r>
            <a:endParaRPr lang="en-US" sz="1800">
              <a:latin typeface="Corbel"/>
              <a:cs typeface="Times New Roman"/>
            </a:endParaRPr>
          </a:p>
          <a:p>
            <a:pPr marL="0" indent="0">
              <a:buClr>
                <a:srgbClr val="1287C3"/>
              </a:buClr>
              <a:buNone/>
            </a:pPr>
            <a:r>
              <a:rPr lang="en-US" sz="1800">
                <a:ea typeface="+mn-lt"/>
                <a:cs typeface="+mn-lt"/>
              </a:rPr>
              <a:t>2.Design a preprocessing pipeline to clean and tokenize email text and extract attachment features</a:t>
            </a:r>
            <a:endParaRPr lang="en-US" sz="1800">
              <a:ea typeface="Calibri" panose="020F0502020204030204"/>
              <a:cs typeface="Calibri" panose="020F0502020204030204"/>
            </a:endParaRPr>
          </a:p>
          <a:p>
            <a:pPr marL="0" indent="0">
              <a:buClr>
                <a:srgbClr val="1287C3"/>
              </a:buClr>
              <a:buNone/>
            </a:pPr>
            <a:r>
              <a:rPr lang="en-US" sz="1800">
                <a:ea typeface="+mn-lt"/>
                <a:cs typeface="+mn-lt"/>
              </a:rPr>
              <a:t>3.Fine-tune a Transformer/BERT model for phishing email detection, incorporating attention      mechanisms for feature prioritization.</a:t>
            </a:r>
            <a:endParaRPr lang="en-US" sz="1800">
              <a:ea typeface="Calibri" panose="020F0502020204030204"/>
              <a:cs typeface="Calibri" panose="020F0502020204030204"/>
            </a:endParaRPr>
          </a:p>
          <a:p>
            <a:pPr marL="0" indent="0">
              <a:buClr>
                <a:srgbClr val="1287C3"/>
              </a:buClr>
              <a:buNone/>
            </a:pPr>
            <a:r>
              <a:rPr lang="en-US" sz="1800">
                <a:ea typeface="+mn-lt"/>
                <a:cs typeface="+mn-lt"/>
              </a:rPr>
              <a:t>4.Conduct experiments to evaluate precision, recall, and F1 scores. </a:t>
            </a:r>
          </a:p>
          <a:p>
            <a:pPr marL="0" indent="0">
              <a:buClr>
                <a:srgbClr val="1287C3"/>
              </a:buClr>
              <a:buNone/>
            </a:pPr>
            <a:r>
              <a:rPr lang="en-US" sz="1800">
                <a:ea typeface="+mn-lt"/>
                <a:cs typeface="+mn-lt"/>
              </a:rPr>
              <a:t>5.</a:t>
            </a:r>
            <a:r>
              <a:rPr lang="en-US" sz="1800">
                <a:latin typeface="Corbel"/>
                <a:ea typeface="+mn-lt"/>
                <a:cs typeface="+mn-lt"/>
              </a:rPr>
              <a:t>Build a Naive bayes model for continuous learning to update the model with new phishing techniques.</a:t>
            </a:r>
            <a:endParaRPr lang="en-US" sz="1800">
              <a:latin typeface="Corbel"/>
            </a:endParaRPr>
          </a:p>
          <a:p>
            <a:pPr>
              <a:buClr>
                <a:srgbClr val="1287C3"/>
              </a:buClr>
            </a:pPr>
            <a:endParaRPr lang="en-US" sz="1000"/>
          </a:p>
          <a:p>
            <a:pPr>
              <a:buClr>
                <a:srgbClr val="1287C3"/>
              </a:buClr>
            </a:pPr>
            <a:endParaRPr lang="en-US" sz="1000"/>
          </a:p>
          <a:p>
            <a:pPr marL="0" indent="0">
              <a:buNone/>
            </a:pPr>
            <a:endParaRPr lang="en-US">
              <a:highlight>
                <a:srgbClr val="FFFF00"/>
              </a:highlight>
            </a:endParaRPr>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IT21812330</a:t>
            </a:r>
            <a:r>
              <a:rPr lang="en-US" sz="1800">
                <a:solidFill>
                  <a:schemeClr val="tx1"/>
                </a:solidFill>
              </a:rPr>
              <a:t>   |   </a:t>
            </a:r>
            <a:r>
              <a:rPr lang="en-US" err="1">
                <a:solidFill>
                  <a:schemeClr val="tx1"/>
                </a:solidFill>
              </a:rPr>
              <a:t>D.L.K.L.Gangaboda</a:t>
            </a:r>
            <a:r>
              <a:rPr lang="en-US">
                <a:solidFill>
                  <a:schemeClr val="tx1"/>
                </a:solidFill>
              </a:rPr>
              <a:t> </a:t>
            </a:r>
            <a:r>
              <a:rPr lang="en-US" sz="1800" b="1">
                <a:solidFill>
                  <a:schemeClr val="tx1"/>
                </a:solidFill>
              </a:rPr>
              <a:t>  </a:t>
            </a:r>
            <a:r>
              <a:rPr lang="en-US" sz="1800">
                <a:solidFill>
                  <a:schemeClr val="tx1"/>
                </a:solidFill>
              </a:rPr>
              <a:t>|   </a:t>
            </a:r>
            <a:r>
              <a:rPr lang="en-US">
                <a:solidFill>
                  <a:schemeClr val="tx1"/>
                </a:solidFill>
              </a:rPr>
              <a:t>R25-037</a:t>
            </a:r>
            <a:endParaRPr lang="en-US" sz="1800" b="0">
              <a:solidFill>
                <a:schemeClr val="tx1"/>
              </a:solidFill>
            </a:endParaRPr>
          </a:p>
        </p:txBody>
      </p:sp>
    </p:spTree>
    <p:extLst>
      <p:ext uri="{BB962C8B-B14F-4D97-AF65-F5344CB8AC3E}">
        <p14:creationId xmlns:p14="http://schemas.microsoft.com/office/powerpoint/2010/main" val="22076129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9D1D0-123C-C01E-8D06-27E724D7B119}"/>
              </a:ext>
            </a:extLst>
          </p:cNvPr>
          <p:cNvSpPr>
            <a:spLocks noGrp="1"/>
          </p:cNvSpPr>
          <p:nvPr>
            <p:ph type="title"/>
          </p:nvPr>
        </p:nvSpPr>
        <p:spPr>
          <a:xfrm>
            <a:off x="7627684" y="687030"/>
            <a:ext cx="4446839" cy="3309237"/>
          </a:xfrm>
        </p:spPr>
        <p:txBody>
          <a:bodyPr vert="horz" lIns="91440" tIns="45720" rIns="91440" bIns="45720" rtlCol="0" anchor="b">
            <a:normAutofit/>
          </a:bodyPr>
          <a:lstStyle/>
          <a:p>
            <a:pPr algn="just"/>
            <a:r>
              <a:rPr lang="en-US" sz="6000" b="1"/>
              <a:t>System Architecture</a:t>
            </a:r>
            <a:br>
              <a:rPr lang="en-US" sz="6000" b="1"/>
            </a:br>
            <a:endParaRPr lang="en-US" sz="4800">
              <a:ea typeface="Calibri Light" panose="020F0302020204030204"/>
              <a:cs typeface="Calibri Light" panose="020F0302020204030204"/>
            </a:endParaRPr>
          </a:p>
        </p:txBody>
      </p:sp>
      <p:sp>
        <p:nvSpPr>
          <p:cNvPr id="6" name="Rectangle 5">
            <a:extLst>
              <a:ext uri="{FF2B5EF4-FFF2-40B4-BE49-F238E27FC236}">
                <a16:creationId xmlns:a16="http://schemas.microsoft.com/office/drawing/2014/main" id="{AFC2D0B6-3093-5E62-27BB-2ABDE76BB65F}"/>
              </a:ext>
            </a:extLst>
          </p:cNvPr>
          <p:cNvSpPr/>
          <p:nvPr/>
        </p:nvSpPr>
        <p:spPr>
          <a:xfrm>
            <a:off x="4208294"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IT21812330</a:t>
            </a:r>
            <a:r>
              <a:rPr lang="en-US" sz="1800">
                <a:solidFill>
                  <a:schemeClr val="tx1"/>
                </a:solidFill>
              </a:rPr>
              <a:t>   |   </a:t>
            </a:r>
            <a:r>
              <a:rPr lang="en-US" err="1">
                <a:solidFill>
                  <a:schemeClr val="tx1"/>
                </a:solidFill>
              </a:rPr>
              <a:t>D.L.K.L.Gangaboda</a:t>
            </a:r>
            <a:r>
              <a:rPr lang="en-US">
                <a:solidFill>
                  <a:schemeClr val="tx1"/>
                </a:solidFill>
              </a:rPr>
              <a:t> </a:t>
            </a:r>
            <a:r>
              <a:rPr lang="en-US" sz="1800" b="1">
                <a:solidFill>
                  <a:schemeClr val="tx1"/>
                </a:solidFill>
              </a:rPr>
              <a:t>  </a:t>
            </a:r>
            <a:r>
              <a:rPr lang="en-US" sz="1800">
                <a:solidFill>
                  <a:schemeClr val="tx1"/>
                </a:solidFill>
              </a:rPr>
              <a:t>|   </a:t>
            </a:r>
            <a:r>
              <a:rPr lang="en-US">
                <a:solidFill>
                  <a:schemeClr val="tx1"/>
                </a:solidFill>
              </a:rPr>
              <a:t>R25-037</a:t>
            </a:r>
            <a:endParaRPr lang="en-US" sz="1800" b="0">
              <a:solidFill>
                <a:schemeClr val="tx1"/>
              </a:solidFill>
            </a:endParaRPr>
          </a:p>
        </p:txBody>
      </p:sp>
      <p:pic>
        <p:nvPicPr>
          <p:cNvPr id="4" name="Picture 3" descr="A diagram of a process&#10;&#10;AI-generated content may be incorrect.">
            <a:extLst>
              <a:ext uri="{FF2B5EF4-FFF2-40B4-BE49-F238E27FC236}">
                <a16:creationId xmlns:a16="http://schemas.microsoft.com/office/drawing/2014/main" id="{FF9C0DDC-620F-BE84-D680-9D9761CCFBF2}"/>
              </a:ext>
            </a:extLst>
          </p:cNvPr>
          <p:cNvPicPr>
            <a:picLocks noChangeAspect="1"/>
          </p:cNvPicPr>
          <p:nvPr/>
        </p:nvPicPr>
        <p:blipFill>
          <a:blip r:embed="rId3"/>
          <a:stretch>
            <a:fillRect/>
          </a:stretch>
        </p:blipFill>
        <p:spPr>
          <a:xfrm>
            <a:off x="1772026" y="190500"/>
            <a:ext cx="4533148" cy="63055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780512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id="{72910728-399A-452C-9A5B-3F00281DCE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080429-1CDD-5BDA-AA79-57FA0336ABF9}"/>
              </a:ext>
            </a:extLst>
          </p:cNvPr>
          <p:cNvSpPr>
            <a:spLocks noGrp="1"/>
          </p:cNvSpPr>
          <p:nvPr>
            <p:ph type="title"/>
          </p:nvPr>
        </p:nvSpPr>
        <p:spPr>
          <a:xfrm>
            <a:off x="7627684" y="687030"/>
            <a:ext cx="4446839" cy="3309237"/>
          </a:xfrm>
        </p:spPr>
        <p:txBody>
          <a:bodyPr vert="horz" lIns="91440" tIns="45720" rIns="91440" bIns="45720" rtlCol="0" anchor="b">
            <a:normAutofit/>
          </a:bodyPr>
          <a:lstStyle/>
          <a:p>
            <a:pPr algn="just"/>
            <a:r>
              <a:rPr lang="en-US" sz="6000" b="1"/>
              <a:t>Working Process</a:t>
            </a:r>
            <a:br>
              <a:rPr lang="en-US" sz="6000" b="1"/>
            </a:br>
            <a:endParaRPr lang="en-US" sz="4800">
              <a:ea typeface="Calibri Light" panose="020F0302020204030204"/>
              <a:cs typeface="Calibri Light" panose="020F0302020204030204"/>
            </a:endParaRPr>
          </a:p>
        </p:txBody>
      </p:sp>
      <p:sp>
        <p:nvSpPr>
          <p:cNvPr id="6" name="Rectangle 5">
            <a:extLst>
              <a:ext uri="{FF2B5EF4-FFF2-40B4-BE49-F238E27FC236}">
                <a16:creationId xmlns:a16="http://schemas.microsoft.com/office/drawing/2014/main" id="{7D78ED54-05E5-7FF1-2169-B07B741EB1D9}"/>
              </a:ext>
            </a:extLst>
          </p:cNvPr>
          <p:cNvSpPr/>
          <p:nvPr/>
        </p:nvSpPr>
        <p:spPr>
          <a:xfrm>
            <a:off x="4208294"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IT21812330</a:t>
            </a:r>
            <a:r>
              <a:rPr lang="en-US" sz="1800">
                <a:solidFill>
                  <a:schemeClr val="tx1"/>
                </a:solidFill>
              </a:rPr>
              <a:t>   |   </a:t>
            </a:r>
            <a:r>
              <a:rPr lang="en-US" err="1">
                <a:solidFill>
                  <a:schemeClr val="tx1"/>
                </a:solidFill>
              </a:rPr>
              <a:t>D.L.K.L.Gangaboda</a:t>
            </a:r>
            <a:r>
              <a:rPr lang="en-US">
                <a:solidFill>
                  <a:schemeClr val="tx1"/>
                </a:solidFill>
              </a:rPr>
              <a:t> </a:t>
            </a:r>
            <a:r>
              <a:rPr lang="en-US" sz="1800" b="1">
                <a:solidFill>
                  <a:schemeClr val="tx1"/>
                </a:solidFill>
              </a:rPr>
              <a:t>  </a:t>
            </a:r>
            <a:r>
              <a:rPr lang="en-US" sz="1800">
                <a:solidFill>
                  <a:schemeClr val="tx1"/>
                </a:solidFill>
              </a:rPr>
              <a:t>|   </a:t>
            </a:r>
            <a:r>
              <a:rPr lang="en-US">
                <a:solidFill>
                  <a:schemeClr val="tx1"/>
                </a:solidFill>
              </a:rPr>
              <a:t>R25-037</a:t>
            </a:r>
            <a:endParaRPr lang="en-US" sz="1800" b="0">
              <a:solidFill>
                <a:schemeClr val="tx1"/>
              </a:solidFill>
            </a:endParaRPr>
          </a:p>
        </p:txBody>
      </p:sp>
      <p:pic>
        <p:nvPicPr>
          <p:cNvPr id="3" name="Picture 2" descr="A diagram of a company&#10;&#10;AI-generated content may be incorrect.">
            <a:extLst>
              <a:ext uri="{FF2B5EF4-FFF2-40B4-BE49-F238E27FC236}">
                <a16:creationId xmlns:a16="http://schemas.microsoft.com/office/drawing/2014/main" id="{6734F2B4-B2A2-056A-F245-674C142AF9B8}"/>
              </a:ext>
            </a:extLst>
          </p:cNvPr>
          <p:cNvPicPr>
            <a:picLocks noChangeAspect="1"/>
          </p:cNvPicPr>
          <p:nvPr/>
        </p:nvPicPr>
        <p:blipFill>
          <a:blip r:embed="rId3"/>
          <a:stretch>
            <a:fillRect/>
          </a:stretch>
        </p:blipFill>
        <p:spPr>
          <a:xfrm>
            <a:off x="519506" y="190500"/>
            <a:ext cx="6819114" cy="61626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508425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190500" y="8629"/>
            <a:ext cx="11807592" cy="886716"/>
          </a:xfrm>
        </p:spPr>
        <p:txBody>
          <a:bodyPr>
            <a:noAutofit/>
          </a:bodyPr>
          <a:lstStyle/>
          <a:p>
            <a:r>
              <a:rPr lang="en-US" sz="6000" b="1">
                <a:latin typeface="Calibri Light"/>
                <a:ea typeface="Calibri Light"/>
                <a:cs typeface="Times New Roman"/>
              </a:rPr>
              <a:t>Methodology</a:t>
            </a:r>
          </a:p>
        </p:txBody>
      </p:sp>
      <p:sp>
        <p:nvSpPr>
          <p:cNvPr id="2" name="Content Placeholder 1"/>
          <p:cNvSpPr>
            <a:spLocks noGrp="1" noChangeArrowheads="1"/>
          </p:cNvSpPr>
          <p:nvPr>
            <p:ph idx="1"/>
          </p:nvPr>
        </p:nvSpPr>
        <p:spPr bwMode="auto">
          <a:xfrm rot="10800000" flipV="1">
            <a:off x="1917534" y="893227"/>
            <a:ext cx="10082385" cy="6061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None/>
            </a:pPr>
            <a:r>
              <a:rPr lang="en-US" sz="1800">
                <a:latin typeface="Times New Roman"/>
                <a:ea typeface="+mn-lt"/>
                <a:cs typeface="Times New Roman"/>
              </a:rPr>
              <a:t>1.  </a:t>
            </a:r>
            <a:r>
              <a:rPr lang="en-US" sz="1800" b="1">
                <a:latin typeface="Times New Roman"/>
                <a:ea typeface="+mn-lt"/>
                <a:cs typeface="Times New Roman"/>
              </a:rPr>
              <a:t>Dataset Collection</a:t>
            </a:r>
            <a:endParaRPr lang="en-US" sz="1800"/>
          </a:p>
          <a:p>
            <a:pPr>
              <a:buClr>
                <a:srgbClr val="1287C3"/>
              </a:buClr>
            </a:pPr>
            <a:r>
              <a:rPr lang="en-US" sz="1800">
                <a:latin typeface="Times New Roman"/>
                <a:ea typeface="+mn-lt"/>
                <a:cs typeface="Times New Roman"/>
              </a:rPr>
              <a:t>Collect a diverse dataset of phishing and legitimate emails, including:</a:t>
            </a:r>
            <a:endParaRPr lang="en-US" sz="1800"/>
          </a:p>
          <a:p>
            <a:pPr marL="1028700" lvl="1">
              <a:buClr>
                <a:srgbClr val="1287C3"/>
              </a:buClr>
            </a:pPr>
            <a:r>
              <a:rPr lang="en-US" sz="1800" b="1">
                <a:latin typeface="Times New Roman"/>
                <a:ea typeface="+mn-lt"/>
                <a:cs typeface="Times New Roman"/>
              </a:rPr>
              <a:t>Text </a:t>
            </a:r>
            <a:endParaRPr lang="en-US" sz="1800"/>
          </a:p>
          <a:p>
            <a:pPr marL="1028700" lvl="1">
              <a:buClr>
                <a:srgbClr val="1287C3"/>
              </a:buClr>
            </a:pPr>
            <a:r>
              <a:rPr lang="en-US" sz="1800" b="1">
                <a:latin typeface="Times New Roman"/>
                <a:ea typeface="+mn-lt"/>
                <a:cs typeface="Times New Roman"/>
              </a:rPr>
              <a:t>Attachments</a:t>
            </a:r>
            <a:endParaRPr lang="en-US" sz="1800"/>
          </a:p>
          <a:p>
            <a:pPr marL="1028700" lvl="1">
              <a:buClr>
                <a:srgbClr val="1287C3"/>
              </a:buClr>
            </a:pPr>
            <a:r>
              <a:rPr lang="en-US" sz="1800" b="1">
                <a:latin typeface="Times New Roman"/>
                <a:ea typeface="+mn-lt"/>
                <a:cs typeface="Times New Roman"/>
              </a:rPr>
              <a:t>Meta Data </a:t>
            </a:r>
          </a:p>
          <a:p>
            <a:pPr>
              <a:buClr>
                <a:srgbClr val="1287C3"/>
              </a:buClr>
            </a:pPr>
            <a:r>
              <a:rPr lang="en-US" sz="1800">
                <a:latin typeface="Times New Roman"/>
                <a:ea typeface="+mn-lt"/>
                <a:cs typeface="Times New Roman"/>
              </a:rPr>
              <a:t>Text Data Sets</a:t>
            </a:r>
            <a:endParaRPr lang="en-US" sz="1800"/>
          </a:p>
          <a:p>
            <a:pPr>
              <a:buClr>
                <a:srgbClr val="1287C3"/>
              </a:buClr>
            </a:pPr>
            <a:r>
              <a:rPr lang="en-US" sz="1800">
                <a:latin typeface="Times New Roman"/>
                <a:ea typeface="+mn-lt"/>
                <a:cs typeface="Times New Roman"/>
                <a:hlinkClick r:id="rId2"/>
              </a:rPr>
              <a:t>https://www.kaggle.com/datasets/subhajournal/phishingemails</a:t>
            </a:r>
            <a:endParaRPr lang="en-US" sz="1800"/>
          </a:p>
          <a:p>
            <a:pPr>
              <a:buClr>
                <a:srgbClr val="1287C3"/>
              </a:buClr>
            </a:pPr>
            <a:r>
              <a:rPr lang="en-US" sz="1800">
                <a:latin typeface="Times New Roman"/>
                <a:cs typeface="Times New Roman"/>
                <a:hlinkClick r:id="rId3"/>
              </a:rPr>
              <a:t>https://www.</a:t>
            </a:r>
            <a:r>
              <a:rPr lang="en-US" sz="1800">
                <a:latin typeface="Times New Roman"/>
                <a:ea typeface="+mn-lt"/>
                <a:cs typeface="Times New Roman"/>
                <a:hlinkClick r:id="rId3"/>
              </a:rPr>
              <a:t>kaggle.com/datasets/naserabdullahalam/phishing-email-dataset?select=phishing_email.csv</a:t>
            </a:r>
            <a:endParaRPr lang="en-US" sz="1800" b="1">
              <a:latin typeface="Times New Roman"/>
              <a:ea typeface="+mn-lt"/>
              <a:cs typeface="Times New Roman"/>
            </a:endParaRPr>
          </a:p>
          <a:p>
            <a:pPr>
              <a:buClr>
                <a:srgbClr val="1287C3"/>
              </a:buClr>
            </a:pPr>
            <a:r>
              <a:rPr lang="en-US" sz="1800">
                <a:ea typeface="+mn-lt"/>
                <a:cs typeface="+mn-lt"/>
                <a:hlinkClick r:id="rId4"/>
              </a:rPr>
              <a:t>https://www.kaggle.com/api/v1/datasets/download/wanderfj/enron-spam</a:t>
            </a:r>
            <a:r>
              <a:rPr lang="en-US" sz="1800">
                <a:ea typeface="+mn-lt"/>
                <a:cs typeface="+mn-lt"/>
              </a:rPr>
              <a:t> </a:t>
            </a:r>
            <a:endParaRPr lang="en-US" sz="1800">
              <a:latin typeface="Times New Roman"/>
              <a:ea typeface="+mn-lt"/>
              <a:cs typeface="Times New Roman"/>
            </a:endParaRPr>
          </a:p>
          <a:p>
            <a:pPr>
              <a:buClr>
                <a:srgbClr val="1287C3"/>
              </a:buClr>
            </a:pPr>
            <a:r>
              <a:rPr lang="en-US" sz="1800">
                <a:ea typeface="+mn-lt"/>
                <a:cs typeface="+mn-lt"/>
              </a:rPr>
              <a:t>Attachments Data Sets</a:t>
            </a:r>
          </a:p>
          <a:p>
            <a:pPr>
              <a:buClr>
                <a:srgbClr val="1287C3"/>
              </a:buClr>
            </a:pPr>
            <a:r>
              <a:rPr lang="en-US" sz="1800">
                <a:ea typeface="+mn-lt"/>
                <a:cs typeface="+mn-lt"/>
                <a:hlinkClick r:id="rId5"/>
              </a:rPr>
              <a:t>https://www.perplexity.ai/search/-uBv.w5coRx6rm5XyvkM__A?2=r</a:t>
            </a:r>
            <a:r>
              <a:rPr lang="en-US" sz="1800">
                <a:ea typeface="+mn-lt"/>
                <a:cs typeface="+mn-lt"/>
              </a:rPr>
              <a:t> </a:t>
            </a:r>
            <a:endParaRPr lang="en-US" sz="1800">
              <a:latin typeface="Calibri"/>
              <a:ea typeface="Calibri"/>
              <a:cs typeface="Calibri"/>
            </a:endParaRPr>
          </a:p>
          <a:p>
            <a:pPr>
              <a:buClr>
                <a:srgbClr val="1287C3"/>
              </a:buClr>
            </a:pPr>
            <a:r>
              <a:rPr lang="en-US" sz="1800">
                <a:ea typeface="+mn-lt"/>
                <a:cs typeface="+mn-lt"/>
                <a:hlinkClick r:id="rId6"/>
              </a:rPr>
              <a:t>https://www.cs.jhu.edu/~mdredze/datasets/image_spam/</a:t>
            </a:r>
            <a:r>
              <a:rPr lang="en-US" sz="1800">
                <a:ea typeface="+mn-lt"/>
                <a:cs typeface="+mn-lt"/>
              </a:rPr>
              <a:t> </a:t>
            </a:r>
            <a:endParaRPr lang="en-US" sz="1800">
              <a:latin typeface="Calibri"/>
              <a:ea typeface="Calibri"/>
              <a:cs typeface="Calibri"/>
            </a:endParaRPr>
          </a:p>
          <a:p>
            <a:pPr>
              <a:buClr>
                <a:srgbClr val="1287C3"/>
              </a:buClr>
            </a:pPr>
            <a:r>
              <a:rPr lang="en-US" sz="1800">
                <a:latin typeface="Calibri"/>
                <a:ea typeface="Calibri"/>
                <a:cs typeface="Calibri"/>
              </a:rPr>
              <a:t>Metadata Data Sets</a:t>
            </a:r>
          </a:p>
          <a:p>
            <a:pPr>
              <a:buClr>
                <a:srgbClr val="1287C3"/>
              </a:buClr>
            </a:pPr>
            <a:r>
              <a:rPr lang="en-US" sz="1800">
                <a:ea typeface="+mn-lt"/>
                <a:cs typeface="+mn-lt"/>
                <a:hlinkClick r:id="rId7"/>
              </a:rPr>
              <a:t>https://github.com/kregg34/EmailHeaderAnomalyDetection/tree/master</a:t>
            </a:r>
            <a:r>
              <a:rPr lang="en-US" sz="1800">
                <a:ea typeface="+mn-lt"/>
                <a:cs typeface="+mn-lt"/>
              </a:rPr>
              <a:t> </a:t>
            </a:r>
            <a:endParaRPr lang="en-US" sz="1800">
              <a:latin typeface="Calibri"/>
              <a:ea typeface="Calibri"/>
              <a:cs typeface="Calibri"/>
            </a:endParaRPr>
          </a:p>
          <a:p>
            <a:pPr>
              <a:buClr>
                <a:srgbClr val="1287C3"/>
              </a:buClr>
            </a:pPr>
            <a:endParaRPr lang="en-US" sz="1200">
              <a:latin typeface="Times New Roman"/>
              <a:ea typeface="Calibri" panose="020F0502020204030204"/>
              <a:cs typeface="Times New Roman"/>
            </a:endParaRPr>
          </a:p>
          <a:p>
            <a:pPr marL="0" indent="0">
              <a:buNone/>
            </a:pPr>
            <a:endParaRPr lang="en-US" sz="1400">
              <a:ea typeface="Calibri" panose="020F0502020204030204"/>
              <a:cs typeface="Calibri" panose="020F0502020204030204"/>
            </a:endParaRPr>
          </a:p>
          <a:p>
            <a:pPr marL="0" indent="0">
              <a:spcBef>
                <a:spcPct val="0"/>
              </a:spcBef>
              <a:spcAft>
                <a:spcPct val="0"/>
              </a:spcAft>
              <a:buNone/>
            </a:pPr>
            <a:endParaRPr lang="en-US">
              <a:ea typeface="Calibri" panose="020F0502020204030204"/>
              <a:cs typeface="Calibri" panose="020F0502020204030204"/>
            </a:endParaRPr>
          </a:p>
        </p:txBody>
      </p:sp>
      <p:sp>
        <p:nvSpPr>
          <p:cNvPr id="4" name="Rectangle 3">
            <a:extLst>
              <a:ext uri="{FF2B5EF4-FFF2-40B4-BE49-F238E27FC236}">
                <a16:creationId xmlns:a16="http://schemas.microsoft.com/office/drawing/2014/main" id="{2DA60EF3-4090-4DCA-9E5C-9FBCC317B9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IT21812330</a:t>
            </a:r>
            <a:r>
              <a:rPr lang="en-US" sz="1800">
                <a:solidFill>
                  <a:schemeClr val="tx1"/>
                </a:solidFill>
              </a:rPr>
              <a:t>   |   </a:t>
            </a:r>
            <a:r>
              <a:rPr lang="en-US" err="1">
                <a:solidFill>
                  <a:schemeClr val="tx1"/>
                </a:solidFill>
              </a:rPr>
              <a:t>D.L.K.L.Gangaboda</a:t>
            </a:r>
            <a:r>
              <a:rPr lang="en-US">
                <a:solidFill>
                  <a:schemeClr val="tx1"/>
                </a:solidFill>
              </a:rPr>
              <a:t> </a:t>
            </a:r>
            <a:r>
              <a:rPr lang="en-US" sz="1800" b="1">
                <a:solidFill>
                  <a:schemeClr val="tx1"/>
                </a:solidFill>
              </a:rPr>
              <a:t>  </a:t>
            </a:r>
            <a:r>
              <a:rPr lang="en-US" sz="1800">
                <a:solidFill>
                  <a:schemeClr val="tx1"/>
                </a:solidFill>
              </a:rPr>
              <a:t>|   </a:t>
            </a:r>
            <a:r>
              <a:rPr lang="en-US">
                <a:solidFill>
                  <a:schemeClr val="tx1"/>
                </a:solidFill>
              </a:rPr>
              <a:t>R25-037</a:t>
            </a:r>
            <a:endParaRPr lang="en-US" sz="1800" b="0">
              <a:solidFill>
                <a:schemeClr val="tx1"/>
              </a:solidFill>
            </a:endParaRPr>
          </a:p>
        </p:txBody>
      </p:sp>
    </p:spTree>
    <p:extLst>
      <p:ext uri="{BB962C8B-B14F-4D97-AF65-F5344CB8AC3E}">
        <p14:creationId xmlns:p14="http://schemas.microsoft.com/office/powerpoint/2010/main" val="2619686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08CA9C8-FBD8-5751-75A5-422562BED46D}"/>
            </a:ext>
          </a:extLst>
        </p:cNvPr>
        <p:cNvGrpSpPr/>
        <p:nvPr/>
      </p:nvGrpSpPr>
      <p:grpSpPr>
        <a:xfrm>
          <a:off x="0" y="0"/>
          <a:ext cx="0" cy="0"/>
          <a:chOff x="0" y="0"/>
          <a:chExt cx="0" cy="0"/>
        </a:xfrm>
      </p:grpSpPr>
      <p:sp useBgFill="1">
        <p:nvSpPr>
          <p:cNvPr id="3078" name="Rectangle 3077">
            <a:extLst>
              <a:ext uri="{FF2B5EF4-FFF2-40B4-BE49-F238E27FC236}">
                <a16:creationId xmlns:a16="http://schemas.microsoft.com/office/drawing/2014/main" id="{8A94871E-96FC-4ADE-815B-41A636E34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323C3B4F-55CE-B513-AA6A-F51F54CDEF0A}"/>
              </a:ext>
            </a:extLst>
          </p:cNvPr>
          <p:cNvSpPr txBox="1">
            <a:spLocks/>
          </p:cNvSpPr>
          <p:nvPr/>
        </p:nvSpPr>
        <p:spPr>
          <a:xfrm>
            <a:off x="640080" y="320040"/>
            <a:ext cx="6692827" cy="389266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r>
              <a:rPr lang="en-US" sz="6600" kern="1200">
                <a:solidFill>
                  <a:schemeClr val="tx1"/>
                </a:solidFill>
                <a:latin typeface="+mj-lt"/>
                <a:ea typeface="+mj-ea"/>
                <a:cs typeface="+mj-cs"/>
              </a:rPr>
              <a:t>Research Problem </a:t>
            </a:r>
          </a:p>
        </p:txBody>
      </p:sp>
      <p:sp>
        <p:nvSpPr>
          <p:cNvPr id="3" name="Subtitle 2">
            <a:extLst>
              <a:ext uri="{FF2B5EF4-FFF2-40B4-BE49-F238E27FC236}">
                <a16:creationId xmlns:a16="http://schemas.microsoft.com/office/drawing/2014/main" id="{BE969799-0E6E-63B8-F023-06E72CABF2DC}"/>
              </a:ext>
            </a:extLst>
          </p:cNvPr>
          <p:cNvSpPr>
            <a:spLocks noGrp="1"/>
          </p:cNvSpPr>
          <p:nvPr>
            <p:ph type="subTitle" idx="1"/>
          </p:nvPr>
        </p:nvSpPr>
        <p:spPr>
          <a:xfrm>
            <a:off x="640080" y="4631161"/>
            <a:ext cx="6692827" cy="1569486"/>
          </a:xfrm>
        </p:spPr>
        <p:txBody>
          <a:bodyPr vert="horz" lIns="91440" tIns="45720" rIns="91440" bIns="45720" rtlCol="0">
            <a:normAutofit/>
          </a:bodyPr>
          <a:lstStyle/>
          <a:p>
            <a:pPr algn="l"/>
            <a:br>
              <a:rPr lang="en-US" sz="2000" kern="1200">
                <a:solidFill>
                  <a:schemeClr val="tx1"/>
                </a:solidFill>
                <a:latin typeface="+mn-lt"/>
                <a:ea typeface="+mn-ea"/>
                <a:cs typeface="+mn-cs"/>
              </a:rPr>
            </a:br>
            <a:r>
              <a:rPr lang="en-US" sz="2000" kern="1200">
                <a:solidFill>
                  <a:schemeClr val="tx1"/>
                </a:solidFill>
                <a:latin typeface="+mn-lt"/>
                <a:ea typeface="+mn-ea"/>
                <a:cs typeface="+mn-cs"/>
              </a:rPr>
              <a:t>Advanced Persistent Threats (APTs) are targeted, persistent cyberattacks that evade traditional security mechanisms. They require innovative detection and mitigation methods due to their evolving tactics.</a:t>
            </a:r>
            <a:endParaRPr lang="en-US" sz="2000" u="sng" kern="1200">
              <a:solidFill>
                <a:schemeClr val="tx1"/>
              </a:solidFill>
              <a:latin typeface="+mn-lt"/>
              <a:ea typeface="+mn-ea"/>
              <a:cs typeface="+mn-cs"/>
            </a:endParaRPr>
          </a:p>
        </p:txBody>
      </p:sp>
      <p:sp>
        <p:nvSpPr>
          <p:cNvPr id="308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Types Of Cybersecurity Threats Clipart - Full Size Clipart (#2445667 ...">
            <a:extLst>
              <a:ext uri="{FF2B5EF4-FFF2-40B4-BE49-F238E27FC236}">
                <a16:creationId xmlns:a16="http://schemas.microsoft.com/office/drawing/2014/main" id="{D761A620-D74D-B1A3-8C86-EAF15FCAD2B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81544" y="1348826"/>
            <a:ext cx="4087368" cy="3923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055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4B5E8-16D5-7628-4F50-3BE67B75B9E3}"/>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F5C0DC-03A1-46B1-E43D-56C06C4664C5}"/>
              </a:ext>
            </a:extLst>
          </p:cNvPr>
          <p:cNvSpPr>
            <a:spLocks noGrp="1" noChangeArrowheads="1"/>
          </p:cNvSpPr>
          <p:nvPr>
            <p:ph idx="1"/>
          </p:nvPr>
        </p:nvSpPr>
        <p:spPr bwMode="auto">
          <a:xfrm rot="10800000" flipV="1">
            <a:off x="1888597" y="832107"/>
            <a:ext cx="10014866" cy="4920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None/>
            </a:pPr>
            <a:endParaRPr lang="en-US" sz="1200" b="1">
              <a:latin typeface="Times New Roman"/>
              <a:ea typeface="+mn-lt"/>
              <a:cs typeface="Times New Roman"/>
            </a:endParaRPr>
          </a:p>
          <a:p>
            <a:pPr marL="0" indent="0">
              <a:buNone/>
            </a:pPr>
            <a:r>
              <a:rPr lang="en-US" sz="1800">
                <a:latin typeface="Times New Roman"/>
                <a:ea typeface="+mn-lt"/>
                <a:cs typeface="Times New Roman"/>
              </a:rPr>
              <a:t>2.  </a:t>
            </a:r>
            <a:r>
              <a:rPr lang="en-US" sz="1800" b="1">
                <a:latin typeface="Times New Roman"/>
                <a:ea typeface="+mn-lt"/>
                <a:cs typeface="Times New Roman"/>
              </a:rPr>
              <a:t>Preprocessing Pipeline Design</a:t>
            </a:r>
            <a:endParaRPr lang="en-US" sz="1800" b="1">
              <a:latin typeface="Times New Roman"/>
              <a:cs typeface="Times New Roman"/>
            </a:endParaRPr>
          </a:p>
          <a:p>
            <a:pPr>
              <a:buClr>
                <a:srgbClr val="1287C3"/>
              </a:buClr>
            </a:pPr>
            <a:r>
              <a:rPr lang="en-US" sz="1800">
                <a:latin typeface="Times New Roman"/>
                <a:ea typeface="+mn-lt"/>
                <a:cs typeface="Times New Roman"/>
              </a:rPr>
              <a:t>Develop a preprocessing pipeline to:</a:t>
            </a:r>
            <a:endParaRPr lang="en-US" sz="1800"/>
          </a:p>
          <a:p>
            <a:pPr marL="1028700" lvl="1">
              <a:buClr>
                <a:srgbClr val="1287C3"/>
              </a:buClr>
            </a:pPr>
            <a:r>
              <a:rPr lang="en-US" sz="1800">
                <a:latin typeface="Times New Roman"/>
                <a:ea typeface="+mn-lt"/>
                <a:cs typeface="Times New Roman"/>
              </a:rPr>
              <a:t>Clean and tokenize email text.</a:t>
            </a:r>
            <a:endParaRPr lang="en-US" sz="1800"/>
          </a:p>
          <a:p>
            <a:pPr marL="1028700" lvl="1">
              <a:buClr>
                <a:srgbClr val="1287C3"/>
              </a:buClr>
            </a:pPr>
            <a:r>
              <a:rPr lang="en-US" sz="1800">
                <a:latin typeface="Times New Roman"/>
                <a:ea typeface="+mn-lt"/>
                <a:cs typeface="Times New Roman"/>
              </a:rPr>
              <a:t>Extract attachment features (e.g., file type, hash).</a:t>
            </a:r>
            <a:endParaRPr lang="en-US" sz="1800"/>
          </a:p>
          <a:p>
            <a:pPr lvl="1" indent="0" defTabSz="914400">
              <a:buNone/>
            </a:pPr>
            <a:r>
              <a:rPr lang="en-US" sz="1800" b="1">
                <a:latin typeface="Times New Roman"/>
                <a:ea typeface="+mn-lt"/>
                <a:cs typeface="Times New Roman"/>
              </a:rPr>
              <a:t>Details:</a:t>
            </a:r>
            <a:endParaRPr lang="en-US" sz="1800">
              <a:latin typeface="Corbel" panose="020B0503020204020204"/>
              <a:ea typeface="+mn-lt"/>
              <a:cs typeface="Times New Roman"/>
            </a:endParaRPr>
          </a:p>
          <a:p>
            <a:pPr lvl="1" indent="0" defTabSz="914400">
              <a:buNone/>
            </a:pPr>
            <a:r>
              <a:rPr lang="en-US" sz="1800">
                <a:latin typeface="Times New Roman"/>
                <a:ea typeface="+mn-lt"/>
                <a:cs typeface="Times New Roman"/>
              </a:rPr>
              <a:t>2.1 Preprocess part:</a:t>
            </a:r>
            <a:endParaRPr lang="en-US" sz="1800"/>
          </a:p>
          <a:p>
            <a:pPr defTabSz="914400">
              <a:buClr>
                <a:srgbClr val="1287C3"/>
              </a:buClr>
            </a:pPr>
            <a:r>
              <a:rPr lang="en-US" sz="1800">
                <a:latin typeface="Times New Roman"/>
                <a:ea typeface="+mn-lt"/>
                <a:cs typeface="Times New Roman"/>
              </a:rPr>
              <a:t>Use libraries like </a:t>
            </a:r>
            <a:r>
              <a:rPr lang="en-US" sz="1800" b="1">
                <a:latin typeface="Times New Roman"/>
                <a:ea typeface="+mn-lt"/>
                <a:cs typeface="Times New Roman"/>
              </a:rPr>
              <a:t>pandas</a:t>
            </a:r>
            <a:r>
              <a:rPr lang="en-US" sz="1800">
                <a:latin typeface="Times New Roman"/>
                <a:ea typeface="+mn-lt"/>
                <a:cs typeface="Times New Roman"/>
              </a:rPr>
              <a:t> and </a:t>
            </a:r>
            <a:r>
              <a:rPr lang="en-US" sz="1800" b="1">
                <a:latin typeface="Times New Roman"/>
                <a:ea typeface="+mn-lt"/>
                <a:cs typeface="Times New Roman"/>
              </a:rPr>
              <a:t>matplotlib</a:t>
            </a:r>
            <a:r>
              <a:rPr lang="en-US" sz="1800">
                <a:latin typeface="Times New Roman"/>
                <a:ea typeface="+mn-lt"/>
                <a:cs typeface="Times New Roman"/>
              </a:rPr>
              <a:t>.</a:t>
            </a:r>
            <a:endParaRPr lang="en-US" sz="1800"/>
          </a:p>
          <a:p>
            <a:pPr marL="0" indent="0" defTabSz="914400">
              <a:buClr>
                <a:srgbClr val="1287C3"/>
              </a:buClr>
              <a:buNone/>
            </a:pPr>
            <a:r>
              <a:rPr lang="en-US" sz="1800">
                <a:latin typeface="Times New Roman"/>
                <a:ea typeface="+mn-lt"/>
                <a:cs typeface="Times New Roman"/>
              </a:rPr>
              <a:t>Pandas (using for data </a:t>
            </a:r>
            <a:r>
              <a:rPr lang="en-US" sz="1800" err="1">
                <a:latin typeface="Times New Roman"/>
                <a:ea typeface="+mn-lt"/>
                <a:cs typeface="Times New Roman"/>
              </a:rPr>
              <a:t>manipulation,cleaning</a:t>
            </a:r>
            <a:r>
              <a:rPr lang="en-US" sz="1800">
                <a:latin typeface="Times New Roman"/>
                <a:ea typeface="+mn-lt"/>
                <a:cs typeface="Times New Roman"/>
              </a:rPr>
              <a:t>)</a:t>
            </a:r>
          </a:p>
          <a:p>
            <a:pPr marL="0" indent="0" defTabSz="914400">
              <a:buNone/>
            </a:pPr>
            <a:r>
              <a:rPr lang="en-US" sz="1800">
                <a:latin typeface="Times New Roman"/>
                <a:ea typeface="+mn-lt"/>
                <a:cs typeface="Times New Roman"/>
              </a:rPr>
              <a:t>Matplotlib (using for data visualization)</a:t>
            </a:r>
            <a:endParaRPr lang="en-US"/>
          </a:p>
          <a:p>
            <a:pPr indent="0" defTabSz="914400">
              <a:buNone/>
            </a:pPr>
            <a:r>
              <a:rPr lang="en-US" sz="1800">
                <a:latin typeface="Times New Roman"/>
                <a:ea typeface="+mn-lt"/>
                <a:cs typeface="Times New Roman"/>
              </a:rPr>
              <a:t>            2.2 Tokenize part:</a:t>
            </a:r>
            <a:endParaRPr lang="en-US" sz="1800"/>
          </a:p>
          <a:p>
            <a:pPr>
              <a:buClr>
                <a:srgbClr val="1287C3"/>
              </a:buClr>
            </a:pPr>
            <a:r>
              <a:rPr lang="en-US" sz="1800">
                <a:latin typeface="Times New Roman"/>
                <a:ea typeface="+mn-lt"/>
                <a:cs typeface="Times New Roman"/>
              </a:rPr>
              <a:t>Used </a:t>
            </a:r>
            <a:r>
              <a:rPr lang="en-US" sz="1800">
                <a:latin typeface="Times New Roman"/>
                <a:cs typeface="Times New Roman"/>
              </a:rPr>
              <a:t>libraries as a </a:t>
            </a:r>
            <a:r>
              <a:rPr lang="en-US" sz="1800" b="1" err="1">
                <a:latin typeface="Times New Roman"/>
                <a:cs typeface="Times New Roman"/>
              </a:rPr>
              <a:t>AutoTokenizer</a:t>
            </a:r>
            <a:r>
              <a:rPr lang="en-US" sz="1800">
                <a:latin typeface="Times New Roman"/>
                <a:cs typeface="Times New Roman"/>
              </a:rPr>
              <a:t> </a:t>
            </a:r>
            <a:endParaRPr lang="en-US" sz="1800" b="1">
              <a:latin typeface="Times New Roman"/>
              <a:ea typeface="Calibri"/>
              <a:cs typeface="Times New Roman"/>
            </a:endParaRPr>
          </a:p>
          <a:p>
            <a:pPr marL="0" indent="0" defTabSz="914400">
              <a:buNone/>
            </a:pPr>
            <a:r>
              <a:rPr lang="en-US" sz="1800" err="1">
                <a:latin typeface="Times New Roman"/>
                <a:cs typeface="Times New Roman"/>
              </a:rPr>
              <a:t>AutoTokenizer</a:t>
            </a:r>
            <a:r>
              <a:rPr lang="en-US" sz="1800">
                <a:latin typeface="Times New Roman"/>
                <a:cs typeface="Times New Roman"/>
              </a:rPr>
              <a:t> (using for</a:t>
            </a:r>
            <a:r>
              <a:rPr lang="en-US" sz="1800" b="1">
                <a:latin typeface="Times New Roman"/>
                <a:cs typeface="Times New Roman"/>
              </a:rPr>
              <a:t> </a:t>
            </a:r>
            <a:r>
              <a:rPr lang="en-US" sz="1800">
                <a:latin typeface="Corbel"/>
                <a:cs typeface="Times New Roman"/>
              </a:rPr>
              <a:t>Tokenization of email text for Transformer models)</a:t>
            </a:r>
            <a:endParaRPr lang="en-US" sz="1800"/>
          </a:p>
          <a:p>
            <a:pPr marL="0" indent="0" defTabSz="914400">
              <a:spcBef>
                <a:spcPct val="0"/>
              </a:spcBef>
              <a:spcAft>
                <a:spcPct val="0"/>
              </a:spcAft>
              <a:buNone/>
            </a:pPr>
            <a:endParaRPr lang="en-US"/>
          </a:p>
        </p:txBody>
      </p:sp>
      <p:sp>
        <p:nvSpPr>
          <p:cNvPr id="4" name="Rectangle 3">
            <a:extLst>
              <a:ext uri="{FF2B5EF4-FFF2-40B4-BE49-F238E27FC236}">
                <a16:creationId xmlns:a16="http://schemas.microsoft.com/office/drawing/2014/main" id="{1657A848-A201-8E8D-5EC4-55D758BE6A5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IT21812330</a:t>
            </a:r>
            <a:r>
              <a:rPr lang="en-US" sz="1800">
                <a:solidFill>
                  <a:schemeClr val="tx1"/>
                </a:solidFill>
              </a:rPr>
              <a:t>   |   </a:t>
            </a:r>
            <a:r>
              <a:rPr lang="en-US" err="1">
                <a:solidFill>
                  <a:schemeClr val="tx1"/>
                </a:solidFill>
              </a:rPr>
              <a:t>D.L.K.L.Gangaboda</a:t>
            </a:r>
            <a:r>
              <a:rPr lang="en-US">
                <a:solidFill>
                  <a:schemeClr val="tx1"/>
                </a:solidFill>
              </a:rPr>
              <a:t> </a:t>
            </a:r>
            <a:r>
              <a:rPr lang="en-US" sz="1800" b="1">
                <a:solidFill>
                  <a:schemeClr val="tx1"/>
                </a:solidFill>
              </a:rPr>
              <a:t>  </a:t>
            </a:r>
            <a:r>
              <a:rPr lang="en-US" sz="1800">
                <a:solidFill>
                  <a:schemeClr val="tx1"/>
                </a:solidFill>
              </a:rPr>
              <a:t>|   </a:t>
            </a:r>
            <a:r>
              <a:rPr lang="en-US">
                <a:solidFill>
                  <a:schemeClr val="tx1"/>
                </a:solidFill>
              </a:rPr>
              <a:t>R25-037</a:t>
            </a:r>
            <a:endParaRPr lang="en-US" sz="1800" b="0">
              <a:solidFill>
                <a:schemeClr val="tx1"/>
              </a:solidFill>
            </a:endParaRPr>
          </a:p>
        </p:txBody>
      </p:sp>
    </p:spTree>
    <p:extLst>
      <p:ext uri="{BB962C8B-B14F-4D97-AF65-F5344CB8AC3E}">
        <p14:creationId xmlns:p14="http://schemas.microsoft.com/office/powerpoint/2010/main" val="15228496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5CC2F1-B8CB-62AB-B7ED-BE93348DF4A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170B1D-DCC4-7B53-D3A9-605F470E9790}"/>
              </a:ext>
            </a:extLst>
          </p:cNvPr>
          <p:cNvSpPr>
            <a:spLocks noGrp="1" noChangeArrowheads="1"/>
          </p:cNvSpPr>
          <p:nvPr>
            <p:ph idx="1"/>
          </p:nvPr>
        </p:nvSpPr>
        <p:spPr bwMode="auto">
          <a:xfrm>
            <a:off x="1658164" y="1374892"/>
            <a:ext cx="10190485" cy="5813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None/>
            </a:pPr>
            <a:r>
              <a:rPr lang="en-US" sz="1800">
                <a:latin typeface="Times New Roman"/>
                <a:cs typeface="Times New Roman"/>
              </a:rPr>
              <a:t>3.  </a:t>
            </a:r>
            <a:r>
              <a:rPr lang="en-US" sz="1800" b="1">
                <a:latin typeface="Times New Roman"/>
                <a:cs typeface="Times New Roman"/>
              </a:rPr>
              <a:t>Model Fine-Tuning</a:t>
            </a:r>
            <a:endParaRPr lang="en-US" sz="1800"/>
          </a:p>
          <a:p>
            <a:pPr>
              <a:buClr>
                <a:srgbClr val="1287C3"/>
              </a:buClr>
            </a:pPr>
            <a:r>
              <a:rPr lang="en-US" sz="1800">
                <a:latin typeface="Times New Roman"/>
                <a:cs typeface="Times New Roman"/>
              </a:rPr>
              <a:t>Fine-tune a </a:t>
            </a:r>
            <a:r>
              <a:rPr lang="en-US" sz="1800" b="1">
                <a:latin typeface="Times New Roman"/>
                <a:cs typeface="Times New Roman"/>
              </a:rPr>
              <a:t>Transformer/BERT model</a:t>
            </a:r>
            <a:r>
              <a:rPr lang="en-US" sz="1800">
                <a:latin typeface="Times New Roman"/>
                <a:cs typeface="Times New Roman"/>
              </a:rPr>
              <a:t> for phishing email detection.</a:t>
            </a:r>
          </a:p>
          <a:p>
            <a:pPr>
              <a:buClr>
                <a:srgbClr val="1287C3"/>
              </a:buClr>
            </a:pPr>
            <a:r>
              <a:rPr lang="en-US" sz="1800">
                <a:latin typeface="Times New Roman"/>
                <a:cs typeface="Times New Roman"/>
              </a:rPr>
              <a:t>Incorporate </a:t>
            </a:r>
            <a:r>
              <a:rPr lang="en-US" sz="1800" b="1">
                <a:latin typeface="Times New Roman"/>
                <a:cs typeface="Times New Roman"/>
              </a:rPr>
              <a:t>attention mechanisms</a:t>
            </a:r>
            <a:r>
              <a:rPr lang="en-US" sz="1800">
                <a:latin typeface="Times New Roman"/>
                <a:cs typeface="Times New Roman"/>
              </a:rPr>
              <a:t> to prioritize features.</a:t>
            </a:r>
            <a:endParaRPr lang="en-US" sz="1800"/>
          </a:p>
          <a:p>
            <a:pPr indent="0">
              <a:buNone/>
            </a:pPr>
            <a:r>
              <a:rPr lang="en-US" sz="1800" b="1">
                <a:latin typeface="Times New Roman"/>
                <a:cs typeface="Times New Roman"/>
              </a:rPr>
              <a:t>Details:</a:t>
            </a:r>
            <a:endParaRPr lang="en-US" sz="1800"/>
          </a:p>
          <a:p>
            <a:pPr>
              <a:buClr>
                <a:srgbClr val="1287C3"/>
              </a:buClr>
            </a:pPr>
            <a:r>
              <a:rPr lang="en-US" sz="1800">
                <a:latin typeface="Times New Roman"/>
                <a:cs typeface="Times New Roman"/>
              </a:rPr>
              <a:t>Use </a:t>
            </a:r>
            <a:r>
              <a:rPr lang="en-US" sz="1800" b="1" err="1">
                <a:latin typeface="Times New Roman"/>
                <a:cs typeface="Times New Roman"/>
              </a:rPr>
              <a:t>AutoModel</a:t>
            </a:r>
            <a:r>
              <a:rPr lang="en-US" sz="1800">
                <a:latin typeface="Times New Roman"/>
                <a:cs typeface="Times New Roman"/>
              </a:rPr>
              <a:t> for sequence specification.</a:t>
            </a:r>
            <a:endParaRPr lang="en-US" sz="1800"/>
          </a:p>
          <a:p>
            <a:pPr>
              <a:buNone/>
            </a:pPr>
            <a:r>
              <a:rPr lang="en-US" sz="1800">
                <a:latin typeface="Times New Roman"/>
                <a:cs typeface="Times New Roman"/>
              </a:rPr>
              <a:t>Auto model - Fine-tuning pre-trained Transformer models for sequence-specific tasks</a:t>
            </a:r>
            <a:r>
              <a:rPr lang="en-US" sz="1400">
                <a:latin typeface="Corbel"/>
                <a:cs typeface="Times New Roman"/>
              </a:rPr>
              <a:t>.</a:t>
            </a:r>
          </a:p>
          <a:p>
            <a:pPr marL="0" indent="0">
              <a:buNone/>
            </a:pPr>
            <a:r>
              <a:rPr lang="en-US" sz="1800">
                <a:latin typeface="Times New Roman"/>
                <a:cs typeface="Times New Roman"/>
              </a:rPr>
              <a:t>4.  </a:t>
            </a:r>
            <a:r>
              <a:rPr lang="en-US" sz="1800" b="1">
                <a:latin typeface="Times New Roman"/>
                <a:cs typeface="Times New Roman"/>
              </a:rPr>
              <a:t>Model Evaluation</a:t>
            </a:r>
            <a:endParaRPr lang="en-US" sz="1800">
              <a:ea typeface="Calibri"/>
              <a:cs typeface="Calibri"/>
            </a:endParaRPr>
          </a:p>
          <a:p>
            <a:pPr>
              <a:buClr>
                <a:srgbClr val="1287C3"/>
              </a:buClr>
            </a:pPr>
            <a:r>
              <a:rPr lang="en-US" sz="1800">
                <a:latin typeface="Times New Roman"/>
                <a:cs typeface="Times New Roman"/>
              </a:rPr>
              <a:t>Conduct experiments to evaluate the model using:</a:t>
            </a:r>
            <a:endParaRPr lang="en-US" sz="1800">
              <a:latin typeface="Corbel"/>
              <a:cs typeface="Times New Roman"/>
            </a:endParaRPr>
          </a:p>
          <a:p>
            <a:pPr marL="1028700" lvl="1">
              <a:buClr>
                <a:srgbClr val="1287C3"/>
              </a:buClr>
            </a:pPr>
            <a:r>
              <a:rPr lang="en-US" sz="1800" b="1">
                <a:latin typeface="Times New Roman"/>
                <a:cs typeface="Times New Roman"/>
              </a:rPr>
              <a:t>Precision :  </a:t>
            </a:r>
            <a:r>
              <a:rPr lang="en-US" sz="1800">
                <a:latin typeface="Times New Roman"/>
                <a:ea typeface="+mn-lt"/>
                <a:cs typeface="+mn-lt"/>
              </a:rPr>
              <a:t>Accuracy of phishing email predictions. </a:t>
            </a:r>
            <a:endParaRPr lang="en-US" sz="1800">
              <a:latin typeface="Times New Roman"/>
              <a:cs typeface="Times New Roman"/>
            </a:endParaRPr>
          </a:p>
          <a:p>
            <a:pPr marL="1028700" lvl="1">
              <a:buClr>
                <a:srgbClr val="1287C3"/>
              </a:buClr>
            </a:pPr>
            <a:r>
              <a:rPr lang="en-US" sz="1800" b="1">
                <a:latin typeface="Times New Roman"/>
                <a:cs typeface="Times New Roman"/>
              </a:rPr>
              <a:t>Recall : </a:t>
            </a:r>
            <a:r>
              <a:rPr lang="en-US" sz="1800">
                <a:latin typeface="Times New Roman"/>
                <a:ea typeface="+mn-lt"/>
                <a:cs typeface="+mn-lt"/>
              </a:rPr>
              <a:t>The ability to detect all phishing emails</a:t>
            </a:r>
            <a:endParaRPr lang="en-US" sz="1800">
              <a:latin typeface="Times New Roman"/>
              <a:cs typeface="Times New Roman"/>
            </a:endParaRPr>
          </a:p>
          <a:p>
            <a:pPr marL="1028700" lvl="1">
              <a:buClr>
                <a:srgbClr val="1287C3"/>
              </a:buClr>
            </a:pPr>
            <a:r>
              <a:rPr lang="en-US" sz="1800" b="1">
                <a:latin typeface="Times New Roman"/>
                <a:cs typeface="Times New Roman"/>
              </a:rPr>
              <a:t>F1 Scores : </a:t>
            </a:r>
            <a:r>
              <a:rPr lang="en-US" sz="1800">
                <a:latin typeface="Times New Roman"/>
                <a:ea typeface="+mn-lt"/>
                <a:cs typeface="+mn-lt"/>
              </a:rPr>
              <a:t>A balanced measure of precision and recall. </a:t>
            </a:r>
            <a:endParaRPr lang="en-US" sz="1800">
              <a:latin typeface="Times New Roman"/>
              <a:cs typeface="Times New Roman"/>
            </a:endParaRPr>
          </a:p>
          <a:p>
            <a:pPr lvl="1" indent="0">
              <a:buNone/>
            </a:pPr>
            <a:r>
              <a:rPr lang="en-US" sz="1800" b="1">
                <a:latin typeface="Times New Roman"/>
                <a:cs typeface="Times New Roman"/>
              </a:rPr>
              <a:t>Libraries/Tools:</a:t>
            </a:r>
            <a:endParaRPr lang="en-US" sz="1800"/>
          </a:p>
          <a:p>
            <a:pPr>
              <a:buClr>
                <a:srgbClr val="1287C3"/>
              </a:buClr>
            </a:pPr>
            <a:r>
              <a:rPr lang="en-US" sz="1800">
                <a:latin typeface="Times New Roman"/>
                <a:cs typeface="Times New Roman"/>
              </a:rPr>
              <a:t>Used </a:t>
            </a:r>
            <a:r>
              <a:rPr lang="en-US" sz="1800" b="1">
                <a:latin typeface="Times New Roman"/>
                <a:cs typeface="Times New Roman"/>
              </a:rPr>
              <a:t>Scikit-learn</a:t>
            </a:r>
            <a:r>
              <a:rPr lang="en-US" sz="1800">
                <a:latin typeface="Times New Roman"/>
                <a:cs typeface="Times New Roman"/>
              </a:rPr>
              <a:t>, </a:t>
            </a:r>
            <a:r>
              <a:rPr lang="en-US" sz="1800" b="1" err="1">
                <a:latin typeface="Times New Roman"/>
                <a:cs typeface="Times New Roman"/>
              </a:rPr>
              <a:t>PyTorch,Transformers</a:t>
            </a:r>
            <a:endParaRPr lang="en-US" sz="1800" err="1">
              <a:latin typeface="Times New Roman"/>
              <a:cs typeface="Times New Roman"/>
            </a:endParaRPr>
          </a:p>
          <a:p>
            <a:pPr marL="0" indent="0">
              <a:buClr>
                <a:srgbClr val="1287C3"/>
              </a:buClr>
              <a:buNone/>
            </a:pPr>
            <a:endParaRPr lang="en-US" sz="1200">
              <a:latin typeface="Times New Roman"/>
              <a:cs typeface="Times New Roman"/>
            </a:endParaRPr>
          </a:p>
          <a:p>
            <a:pPr defTabSz="914400">
              <a:buNone/>
            </a:pPr>
            <a:endParaRPr lang="en-US" sz="1400">
              <a:ea typeface="+mn-lt"/>
              <a:cs typeface="+mn-lt"/>
            </a:endParaRPr>
          </a:p>
          <a:p>
            <a:pPr marL="0" indent="0" defTabSz="914400">
              <a:spcBef>
                <a:spcPct val="0"/>
              </a:spcBef>
              <a:spcAft>
                <a:spcPct val="0"/>
              </a:spcAft>
              <a:buNone/>
            </a:pPr>
            <a:endParaRPr lang="en-US" sz="1400"/>
          </a:p>
          <a:p>
            <a:pPr marL="0" indent="0" defTabSz="914400">
              <a:spcBef>
                <a:spcPct val="0"/>
              </a:spcBef>
              <a:spcAft>
                <a:spcPct val="0"/>
              </a:spcAft>
              <a:buNone/>
            </a:pPr>
            <a:endParaRPr lang="en-US"/>
          </a:p>
        </p:txBody>
      </p:sp>
      <p:sp>
        <p:nvSpPr>
          <p:cNvPr id="4" name="Rectangle 3">
            <a:extLst>
              <a:ext uri="{FF2B5EF4-FFF2-40B4-BE49-F238E27FC236}">
                <a16:creationId xmlns:a16="http://schemas.microsoft.com/office/drawing/2014/main" id="{25BCE313-BF14-BAC9-8035-0AF4545A382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IT21812330</a:t>
            </a:r>
            <a:r>
              <a:rPr lang="en-US" sz="1800">
                <a:solidFill>
                  <a:schemeClr val="tx1"/>
                </a:solidFill>
              </a:rPr>
              <a:t>   |   </a:t>
            </a:r>
            <a:r>
              <a:rPr lang="en-US" err="1">
                <a:solidFill>
                  <a:schemeClr val="tx1"/>
                </a:solidFill>
              </a:rPr>
              <a:t>D.L.K.L.Gangaboda</a:t>
            </a:r>
            <a:r>
              <a:rPr lang="en-US">
                <a:solidFill>
                  <a:schemeClr val="tx1"/>
                </a:solidFill>
              </a:rPr>
              <a:t> </a:t>
            </a:r>
            <a:r>
              <a:rPr lang="en-US" sz="1800" b="1">
                <a:solidFill>
                  <a:schemeClr val="tx1"/>
                </a:solidFill>
              </a:rPr>
              <a:t>  </a:t>
            </a:r>
            <a:r>
              <a:rPr lang="en-US" sz="1800">
                <a:solidFill>
                  <a:schemeClr val="tx1"/>
                </a:solidFill>
              </a:rPr>
              <a:t>|   </a:t>
            </a:r>
            <a:r>
              <a:rPr lang="en-US">
                <a:solidFill>
                  <a:schemeClr val="tx1"/>
                </a:solidFill>
              </a:rPr>
              <a:t>R25-037</a:t>
            </a:r>
            <a:endParaRPr lang="en-US" sz="1800" b="0">
              <a:solidFill>
                <a:schemeClr val="tx1"/>
              </a:solidFill>
            </a:endParaRPr>
          </a:p>
        </p:txBody>
      </p:sp>
    </p:spTree>
    <p:extLst>
      <p:ext uri="{BB962C8B-B14F-4D97-AF65-F5344CB8AC3E}">
        <p14:creationId xmlns:p14="http://schemas.microsoft.com/office/powerpoint/2010/main" val="40021525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47B187-85C0-B4F3-F893-D020477D602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01B91E-7EDD-E16D-3FEA-0F1E575DFBAD}"/>
              </a:ext>
            </a:extLst>
          </p:cNvPr>
          <p:cNvSpPr>
            <a:spLocks noGrp="1" noChangeArrowheads="1"/>
          </p:cNvSpPr>
          <p:nvPr>
            <p:ph idx="1"/>
          </p:nvPr>
        </p:nvSpPr>
        <p:spPr bwMode="auto">
          <a:xfrm>
            <a:off x="1658164" y="19854"/>
            <a:ext cx="9467068" cy="663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028700" lvl="1">
              <a:buClr>
                <a:srgbClr val="1287C3"/>
              </a:buClr>
            </a:pPr>
            <a:endParaRPr lang="en-US" sz="1800" b="1">
              <a:latin typeface="Times New Roman"/>
              <a:cs typeface="Times New Roman"/>
            </a:endParaRPr>
          </a:p>
          <a:p>
            <a:pPr marL="1028700" lvl="1">
              <a:buClr>
                <a:srgbClr val="1287C3"/>
              </a:buClr>
            </a:pPr>
            <a:endParaRPr lang="en-US" sz="1800" b="1">
              <a:latin typeface="Times New Roman"/>
              <a:cs typeface="Times New Roman"/>
            </a:endParaRPr>
          </a:p>
          <a:p>
            <a:pPr marL="1028700" lvl="1">
              <a:buClr>
                <a:srgbClr val="1287C3"/>
              </a:buClr>
            </a:pPr>
            <a:endParaRPr lang="en-US" sz="1800" b="1">
              <a:latin typeface="Times New Roman"/>
              <a:cs typeface="Times New Roman"/>
            </a:endParaRPr>
          </a:p>
          <a:p>
            <a:pPr marL="1028700" lvl="1">
              <a:buClr>
                <a:srgbClr val="1287C3"/>
              </a:buClr>
            </a:pPr>
            <a:r>
              <a:rPr lang="en-US" sz="1800" b="1">
                <a:latin typeface="Times New Roman"/>
                <a:cs typeface="Times New Roman"/>
              </a:rPr>
              <a:t>Scikit-learn</a:t>
            </a:r>
            <a:r>
              <a:rPr lang="en-US" sz="1800">
                <a:latin typeface="Times New Roman"/>
                <a:cs typeface="Times New Roman"/>
              </a:rPr>
              <a:t>: As a machine learning library</a:t>
            </a:r>
            <a:endParaRPr lang="en-US">
              <a:ea typeface="Calibri"/>
              <a:cs typeface="Calibri"/>
            </a:endParaRPr>
          </a:p>
          <a:p>
            <a:pPr marL="1028700" lvl="1">
              <a:buClr>
                <a:srgbClr val="1287C3"/>
              </a:buClr>
            </a:pPr>
            <a:r>
              <a:rPr lang="en-US" sz="1800" b="1" err="1">
                <a:latin typeface="Times New Roman"/>
                <a:cs typeface="Times New Roman"/>
              </a:rPr>
              <a:t>PyTorch</a:t>
            </a:r>
            <a:r>
              <a:rPr lang="en-US" sz="1800">
                <a:latin typeface="Times New Roman"/>
                <a:cs typeface="Times New Roman"/>
              </a:rPr>
              <a:t>: For Transformer/BERT implementation and fine-tuning.</a:t>
            </a:r>
          </a:p>
          <a:p>
            <a:pPr marL="1028700" lvl="1">
              <a:buClr>
                <a:srgbClr val="1287C3"/>
              </a:buClr>
            </a:pPr>
            <a:r>
              <a:rPr lang="en-US" sz="1800" b="1">
                <a:latin typeface="Times New Roman"/>
                <a:cs typeface="Times New Roman"/>
              </a:rPr>
              <a:t>Transformers</a:t>
            </a:r>
            <a:r>
              <a:rPr lang="en-US" sz="1800">
                <a:latin typeface="Times New Roman"/>
                <a:cs typeface="Times New Roman"/>
              </a:rPr>
              <a:t> : To create BERT model</a:t>
            </a:r>
          </a:p>
          <a:p>
            <a:pPr marL="1028700" lvl="1">
              <a:buClr>
                <a:srgbClr val="1287C3"/>
              </a:buClr>
            </a:pPr>
            <a:endParaRPr lang="en-US" sz="1400">
              <a:latin typeface="Times New Roman"/>
              <a:cs typeface="Times New Roman"/>
            </a:endParaRPr>
          </a:p>
          <a:p>
            <a:pPr marL="0" indent="0">
              <a:buClr>
                <a:srgbClr val="1287C3"/>
              </a:buClr>
              <a:buNone/>
            </a:pPr>
            <a:r>
              <a:rPr lang="en-US" sz="1800">
                <a:latin typeface="Times New Roman"/>
                <a:cs typeface="Times New Roman"/>
              </a:rPr>
              <a:t>5.  </a:t>
            </a:r>
            <a:r>
              <a:rPr lang="en-US" sz="1800" b="1">
                <a:latin typeface="Times New Roman"/>
                <a:cs typeface="Times New Roman"/>
              </a:rPr>
              <a:t>Continuous Learning Mechanism</a:t>
            </a:r>
            <a:endParaRPr lang="en-US" sz="1800">
              <a:latin typeface="Times New Roman"/>
              <a:cs typeface="Times New Roman"/>
            </a:endParaRPr>
          </a:p>
          <a:p>
            <a:pPr>
              <a:buClr>
                <a:srgbClr val="1287C3"/>
              </a:buClr>
            </a:pPr>
            <a:r>
              <a:rPr lang="en-US" sz="1800">
                <a:latin typeface="Times New Roman"/>
                <a:cs typeface="Times New Roman"/>
              </a:rPr>
              <a:t>Build a mechanism to enable continuous learning and update the model with new phishing techniques.</a:t>
            </a:r>
          </a:p>
          <a:p>
            <a:pPr>
              <a:buClr>
                <a:srgbClr val="1287C3"/>
              </a:buClr>
            </a:pPr>
            <a:r>
              <a:rPr lang="en-US" sz="1800">
                <a:latin typeface="Times New Roman"/>
                <a:cs typeface="Times New Roman"/>
              </a:rPr>
              <a:t>Train </a:t>
            </a:r>
            <a:r>
              <a:rPr lang="en-US" sz="1800" b="1">
                <a:latin typeface="Times New Roman"/>
                <a:cs typeface="Times New Roman"/>
              </a:rPr>
              <a:t>Naive Bayes Model</a:t>
            </a:r>
            <a:r>
              <a:rPr lang="en-US" sz="1800">
                <a:latin typeface="Times New Roman"/>
                <a:cs typeface="Times New Roman"/>
              </a:rPr>
              <a:t> to continuous learning.</a:t>
            </a:r>
          </a:p>
          <a:p>
            <a:pPr>
              <a:buClr>
                <a:srgbClr val="1287C3"/>
              </a:buClr>
            </a:pPr>
            <a:endParaRPr lang="en-US" sz="1800">
              <a:latin typeface="Times New Roman"/>
              <a:cs typeface="Times New Roman"/>
            </a:endParaRPr>
          </a:p>
          <a:p>
            <a:pPr marL="0" indent="0">
              <a:buClr>
                <a:srgbClr val="1287C3"/>
              </a:buClr>
              <a:buNone/>
            </a:pPr>
            <a:r>
              <a:rPr lang="en-US" sz="1800" b="1">
                <a:latin typeface="Times New Roman"/>
                <a:cs typeface="Times New Roman"/>
              </a:rPr>
              <a:t>     Implementation:</a:t>
            </a:r>
            <a:endParaRPr lang="en-US" sz="1800">
              <a:latin typeface="Times New Roman"/>
              <a:cs typeface="Times New Roman"/>
            </a:endParaRPr>
          </a:p>
          <a:p>
            <a:pPr>
              <a:buClr>
                <a:srgbClr val="1287C3"/>
              </a:buClr>
            </a:pPr>
            <a:r>
              <a:rPr lang="en-US" sz="1800">
                <a:latin typeface="Times New Roman"/>
                <a:cs typeface="Times New Roman"/>
              </a:rPr>
              <a:t>Create a new pipeline using a simple </a:t>
            </a:r>
            <a:r>
              <a:rPr lang="en-US" sz="1800" b="1">
                <a:latin typeface="Times New Roman"/>
                <a:cs typeface="Times New Roman"/>
              </a:rPr>
              <a:t>Python script</a:t>
            </a:r>
            <a:r>
              <a:rPr lang="en-US" sz="1800">
                <a:latin typeface="Times New Roman"/>
                <a:cs typeface="Times New Roman"/>
              </a:rPr>
              <a:t>.</a:t>
            </a:r>
          </a:p>
          <a:p>
            <a:pPr marL="0" indent="0">
              <a:buClr>
                <a:srgbClr val="1287C3"/>
              </a:buClr>
              <a:buNone/>
            </a:pPr>
            <a:endParaRPr lang="en-US" sz="1800">
              <a:latin typeface="Times New Roman"/>
              <a:cs typeface="Times New Roman"/>
            </a:endParaRPr>
          </a:p>
          <a:p>
            <a:pPr marL="0" indent="0">
              <a:buClr>
                <a:srgbClr val="1287C3"/>
              </a:buClr>
              <a:buNone/>
            </a:pPr>
            <a:endParaRPr lang="en-US" sz="1800" b="1">
              <a:latin typeface="Times New Roman"/>
              <a:cs typeface="Times New Roman"/>
            </a:endParaRPr>
          </a:p>
          <a:p>
            <a:pPr>
              <a:buClr>
                <a:srgbClr val="1287C3"/>
              </a:buClr>
            </a:pPr>
            <a:endParaRPr lang="en-US" sz="1200">
              <a:latin typeface="Times New Roman"/>
              <a:cs typeface="Times New Roman"/>
            </a:endParaRPr>
          </a:p>
          <a:p>
            <a:pPr defTabSz="914400">
              <a:buNone/>
            </a:pPr>
            <a:endParaRPr lang="en-US" sz="1400">
              <a:latin typeface="Times New Roman"/>
              <a:ea typeface="+mn-lt"/>
              <a:cs typeface="+mn-lt"/>
            </a:endParaRPr>
          </a:p>
          <a:p>
            <a:pPr marL="0" indent="0" defTabSz="914400">
              <a:spcBef>
                <a:spcPct val="0"/>
              </a:spcBef>
              <a:spcAft>
                <a:spcPct val="0"/>
              </a:spcAft>
              <a:buNone/>
            </a:pPr>
            <a:endParaRPr lang="en-US" sz="1400">
              <a:latin typeface="Times New Roman"/>
              <a:cs typeface="Times New Roman"/>
            </a:endParaRPr>
          </a:p>
          <a:p>
            <a:pPr marL="0" indent="0" defTabSz="914400">
              <a:spcBef>
                <a:spcPct val="0"/>
              </a:spcBef>
              <a:spcAft>
                <a:spcPct val="0"/>
              </a:spcAft>
              <a:buNone/>
            </a:pPr>
            <a:endParaRPr lang="en-US">
              <a:latin typeface="Times New Roman"/>
              <a:cs typeface="Times New Roman"/>
            </a:endParaRPr>
          </a:p>
        </p:txBody>
      </p:sp>
      <p:sp>
        <p:nvSpPr>
          <p:cNvPr id="4" name="Rectangle 3">
            <a:extLst>
              <a:ext uri="{FF2B5EF4-FFF2-40B4-BE49-F238E27FC236}">
                <a16:creationId xmlns:a16="http://schemas.microsoft.com/office/drawing/2014/main" id="{869400C2-7EC7-A013-98A5-F04952532AA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IT21812330</a:t>
            </a:r>
            <a:r>
              <a:rPr lang="en-US" sz="1800">
                <a:solidFill>
                  <a:schemeClr val="tx1"/>
                </a:solidFill>
              </a:rPr>
              <a:t>   |   </a:t>
            </a:r>
            <a:r>
              <a:rPr lang="en-US" err="1">
                <a:solidFill>
                  <a:schemeClr val="tx1"/>
                </a:solidFill>
              </a:rPr>
              <a:t>D.L.K.L.Gangaboda</a:t>
            </a:r>
            <a:r>
              <a:rPr lang="en-US">
                <a:solidFill>
                  <a:schemeClr val="tx1"/>
                </a:solidFill>
              </a:rPr>
              <a:t> </a:t>
            </a:r>
            <a:r>
              <a:rPr lang="en-US" sz="1800" b="1">
                <a:solidFill>
                  <a:schemeClr val="tx1"/>
                </a:solidFill>
              </a:rPr>
              <a:t>  </a:t>
            </a:r>
            <a:r>
              <a:rPr lang="en-US" sz="1800">
                <a:solidFill>
                  <a:schemeClr val="tx1"/>
                </a:solidFill>
              </a:rPr>
              <a:t>|   </a:t>
            </a:r>
            <a:r>
              <a:rPr lang="en-US">
                <a:solidFill>
                  <a:schemeClr val="tx1"/>
                </a:solidFill>
              </a:rPr>
              <a:t>R25-037</a:t>
            </a:r>
            <a:endParaRPr lang="en-US" sz="1800" b="0">
              <a:solidFill>
                <a:schemeClr val="tx1"/>
              </a:solidFill>
            </a:endParaRPr>
          </a:p>
        </p:txBody>
      </p:sp>
    </p:spTree>
    <p:extLst>
      <p:ext uri="{BB962C8B-B14F-4D97-AF65-F5344CB8AC3E}">
        <p14:creationId xmlns:p14="http://schemas.microsoft.com/office/powerpoint/2010/main" val="35587796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1E731-2DF2-72FC-63A7-84D26C1A0A3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BE1B305-C76F-3D1E-BECD-E8B762A24BAB}"/>
              </a:ext>
            </a:extLst>
          </p:cNvPr>
          <p:cNvSpPr>
            <a:spLocks noGrp="1"/>
          </p:cNvSpPr>
          <p:nvPr>
            <p:ph type="title"/>
          </p:nvPr>
        </p:nvSpPr>
        <p:spPr>
          <a:xfrm>
            <a:off x="304800" y="228600"/>
            <a:ext cx="11684000" cy="868362"/>
          </a:xfrm>
        </p:spPr>
        <p:txBody>
          <a:bodyPr>
            <a:normAutofit fontScale="90000"/>
          </a:bodyPr>
          <a:lstStyle/>
          <a:p>
            <a:br>
              <a:rPr lang="en-US" b="1"/>
            </a:br>
            <a:br>
              <a:rPr lang="en-US" b="1"/>
            </a:br>
            <a:r>
              <a:rPr lang="en-GB" sz="4000" b="1"/>
              <a:t>Tools, Technologies, and Algorithms</a:t>
            </a:r>
            <a:endParaRPr lang="en-US" sz="4000" b="1"/>
          </a:p>
          <a:p>
            <a:br>
              <a:rPr lang="en-US"/>
            </a:br>
            <a:br>
              <a:rPr lang="en-US"/>
            </a:br>
            <a:endParaRPr lang="en-US"/>
          </a:p>
        </p:txBody>
      </p:sp>
      <p:sp>
        <p:nvSpPr>
          <p:cNvPr id="6" name="Content Placeholder 5">
            <a:extLst>
              <a:ext uri="{FF2B5EF4-FFF2-40B4-BE49-F238E27FC236}">
                <a16:creationId xmlns:a16="http://schemas.microsoft.com/office/drawing/2014/main" id="{C87977BF-52C6-FE78-A431-DA18ADDAEE0E}"/>
              </a:ext>
            </a:extLst>
          </p:cNvPr>
          <p:cNvSpPr>
            <a:spLocks noGrp="1"/>
          </p:cNvSpPr>
          <p:nvPr>
            <p:ph idx="1"/>
          </p:nvPr>
        </p:nvSpPr>
        <p:spPr>
          <a:xfrm>
            <a:off x="1693077" y="2159262"/>
            <a:ext cx="9809946" cy="3631938"/>
          </a:xfrm>
        </p:spPr>
        <p:txBody>
          <a:bodyPr vert="horz" lIns="91440" tIns="45720" rIns="91440" bIns="45720" rtlCol="0" anchor="ctr">
            <a:noAutofit/>
          </a:bodyPr>
          <a:lstStyle/>
          <a:p>
            <a:pPr marL="0" indent="0">
              <a:buNone/>
            </a:pPr>
            <a:endParaRPr lang="en-US" sz="1800" b="1">
              <a:latin typeface="Times New Roman"/>
              <a:cs typeface="Times New Roman"/>
            </a:endParaRPr>
          </a:p>
          <a:p>
            <a:pPr>
              <a:buNone/>
            </a:pPr>
            <a:r>
              <a:rPr lang="en-US" sz="1800" b="1"/>
              <a:t>Tools</a:t>
            </a:r>
            <a:r>
              <a:rPr lang="en-US" sz="1800"/>
              <a:t>:</a:t>
            </a:r>
            <a:endParaRPr lang="en-US" sz="1800">
              <a:ea typeface="Calibri"/>
              <a:cs typeface="Calibri"/>
            </a:endParaRPr>
          </a:p>
          <a:p>
            <a:r>
              <a:rPr lang="en-US" sz="1400" b="1">
                <a:ea typeface="+mn-lt"/>
                <a:cs typeface="+mn-lt"/>
              </a:rPr>
              <a:t>Libraries for Preprocessing and Analysis</a:t>
            </a:r>
            <a:r>
              <a:rPr lang="en-US" sz="1400">
                <a:ea typeface="+mn-lt"/>
                <a:cs typeface="+mn-lt"/>
              </a:rPr>
              <a:t>:</a:t>
            </a:r>
            <a:endParaRPr lang="en-US" sz="1400"/>
          </a:p>
          <a:p>
            <a:pPr marL="1028700" lvl="1">
              <a:buClr>
                <a:srgbClr val="1287C3"/>
              </a:buClr>
            </a:pPr>
            <a:r>
              <a:rPr lang="en-US" sz="1400" b="1">
                <a:ea typeface="+mn-lt"/>
                <a:cs typeface="+mn-lt"/>
              </a:rPr>
              <a:t>pandas</a:t>
            </a:r>
            <a:r>
              <a:rPr lang="en-US" sz="1400">
                <a:ea typeface="+mn-lt"/>
                <a:cs typeface="+mn-lt"/>
              </a:rPr>
              <a:t>: For data manipulation and cleaning.</a:t>
            </a:r>
            <a:endParaRPr lang="en-US" sz="1400"/>
          </a:p>
          <a:p>
            <a:pPr marL="1028700" lvl="1">
              <a:buClr>
                <a:srgbClr val="1287C3"/>
              </a:buClr>
            </a:pPr>
            <a:r>
              <a:rPr lang="en-US" sz="1400" b="1">
                <a:ea typeface="+mn-lt"/>
                <a:cs typeface="+mn-lt"/>
              </a:rPr>
              <a:t>matplotlib</a:t>
            </a:r>
            <a:r>
              <a:rPr lang="en-US" sz="1400">
                <a:ea typeface="+mn-lt"/>
                <a:cs typeface="+mn-lt"/>
              </a:rPr>
              <a:t>: For data visualization.</a:t>
            </a:r>
            <a:endParaRPr lang="en-US" sz="1400"/>
          </a:p>
          <a:p>
            <a:pPr>
              <a:buClr>
                <a:srgbClr val="1287C3"/>
              </a:buClr>
            </a:pPr>
            <a:r>
              <a:rPr lang="en-US" sz="1400" b="1">
                <a:ea typeface="+mn-lt"/>
                <a:cs typeface="+mn-lt"/>
              </a:rPr>
              <a:t>Natural Language Processing (NLP)</a:t>
            </a:r>
            <a:r>
              <a:rPr lang="en-US" sz="1400">
                <a:ea typeface="+mn-lt"/>
                <a:cs typeface="+mn-lt"/>
              </a:rPr>
              <a:t>:</a:t>
            </a:r>
            <a:endParaRPr lang="en-US" sz="1400"/>
          </a:p>
          <a:p>
            <a:pPr marL="1028700" lvl="1">
              <a:buClr>
                <a:srgbClr val="1287C3"/>
              </a:buClr>
            </a:pPr>
            <a:r>
              <a:rPr lang="en-US" sz="1400" b="1" err="1">
                <a:ea typeface="+mn-lt"/>
                <a:cs typeface="+mn-lt"/>
              </a:rPr>
              <a:t>AutoTokenizer</a:t>
            </a:r>
            <a:r>
              <a:rPr lang="en-US" sz="1400">
                <a:ea typeface="+mn-lt"/>
                <a:cs typeface="+mn-lt"/>
              </a:rPr>
              <a:t>: Tokenization of email text for Transformer models.</a:t>
            </a:r>
            <a:endParaRPr lang="en-US" sz="1400"/>
          </a:p>
          <a:p>
            <a:pPr marL="1028700" lvl="1">
              <a:buClr>
                <a:srgbClr val="1287C3"/>
              </a:buClr>
            </a:pPr>
            <a:r>
              <a:rPr lang="en-US" sz="1400" b="1" err="1">
                <a:ea typeface="+mn-lt"/>
                <a:cs typeface="+mn-lt"/>
              </a:rPr>
              <a:t>RoBERTa</a:t>
            </a:r>
            <a:r>
              <a:rPr lang="en-US" sz="1400">
                <a:ea typeface="+mn-lt"/>
                <a:cs typeface="+mn-lt"/>
              </a:rPr>
              <a:t>: For tokenization and text embeddings.</a:t>
            </a:r>
            <a:endParaRPr lang="en-US" sz="1400"/>
          </a:p>
          <a:p>
            <a:pPr>
              <a:buClr>
                <a:srgbClr val="1287C3"/>
              </a:buClr>
            </a:pPr>
            <a:r>
              <a:rPr lang="en-US" sz="1400" b="1">
                <a:ea typeface="+mn-lt"/>
                <a:cs typeface="+mn-lt"/>
              </a:rPr>
              <a:t>Deep Learning Frameworks</a:t>
            </a:r>
            <a:r>
              <a:rPr lang="en-US" sz="1400">
                <a:ea typeface="+mn-lt"/>
                <a:cs typeface="+mn-lt"/>
              </a:rPr>
              <a:t>:</a:t>
            </a:r>
            <a:endParaRPr lang="en-US" sz="1400"/>
          </a:p>
          <a:p>
            <a:pPr marL="1028700" lvl="1">
              <a:buClr>
                <a:srgbClr val="1287C3"/>
              </a:buClr>
            </a:pPr>
            <a:r>
              <a:rPr lang="en-US" sz="1400" b="1">
                <a:latin typeface="Times New Roman"/>
                <a:ea typeface="+mn-lt"/>
                <a:cs typeface="Times New Roman"/>
              </a:rPr>
              <a:t>Scikit-learn</a:t>
            </a:r>
            <a:r>
              <a:rPr lang="en-US" sz="1400">
                <a:latin typeface="Times New Roman"/>
                <a:ea typeface="+mn-lt"/>
                <a:cs typeface="Times New Roman"/>
              </a:rPr>
              <a:t>: As a machine learning library</a:t>
            </a:r>
          </a:p>
          <a:p>
            <a:pPr marL="1028700" lvl="1"/>
            <a:r>
              <a:rPr lang="en-US" sz="1400" b="1" err="1">
                <a:latin typeface="Times New Roman"/>
                <a:ea typeface="+mn-lt"/>
                <a:cs typeface="Times New Roman"/>
              </a:rPr>
              <a:t>PyTorch</a:t>
            </a:r>
            <a:r>
              <a:rPr lang="en-US" sz="1400">
                <a:latin typeface="Times New Roman"/>
                <a:ea typeface="+mn-lt"/>
                <a:cs typeface="Times New Roman"/>
              </a:rPr>
              <a:t>: For Transformer/BERT implementation and fine-tuning.</a:t>
            </a:r>
          </a:p>
          <a:p>
            <a:pPr marL="1028700" lvl="1"/>
            <a:r>
              <a:rPr lang="en-US" sz="1400" b="1">
                <a:latin typeface="Times New Roman"/>
                <a:ea typeface="+mn-lt"/>
                <a:cs typeface="Times New Roman"/>
              </a:rPr>
              <a:t>Transformers</a:t>
            </a:r>
            <a:r>
              <a:rPr lang="en-US" sz="1400">
                <a:latin typeface="Times New Roman"/>
                <a:ea typeface="+mn-lt"/>
                <a:cs typeface="Times New Roman"/>
              </a:rPr>
              <a:t> : To create BERT model</a:t>
            </a:r>
          </a:p>
          <a:p>
            <a:pPr>
              <a:buClr>
                <a:srgbClr val="1287C3"/>
              </a:buClr>
            </a:pPr>
            <a:r>
              <a:rPr lang="en-US" sz="1400" b="1">
                <a:ea typeface="+mn-lt"/>
                <a:cs typeface="+mn-lt"/>
              </a:rPr>
              <a:t>Machine Learning Libraries</a:t>
            </a:r>
            <a:r>
              <a:rPr lang="en-US" sz="1400">
                <a:ea typeface="+mn-lt"/>
                <a:cs typeface="+mn-lt"/>
              </a:rPr>
              <a:t>:</a:t>
            </a:r>
            <a:endParaRPr lang="en-US" sz="1400"/>
          </a:p>
          <a:p>
            <a:pPr marL="1028700" lvl="1">
              <a:buClr>
                <a:srgbClr val="1287C3"/>
              </a:buClr>
            </a:pPr>
            <a:r>
              <a:rPr lang="en-US" sz="1400" b="1">
                <a:ea typeface="+mn-lt"/>
                <a:cs typeface="+mn-lt"/>
              </a:rPr>
              <a:t>Scikit-learn</a:t>
            </a:r>
            <a:r>
              <a:rPr lang="en-US" sz="1400">
                <a:ea typeface="+mn-lt"/>
                <a:cs typeface="+mn-lt"/>
              </a:rPr>
              <a:t>: For evaluation metrics (precision, recall, F1 scores).</a:t>
            </a:r>
            <a:endParaRPr lang="en-US" sz="1400"/>
          </a:p>
          <a:p>
            <a:pPr>
              <a:buClr>
                <a:srgbClr val="1287C3"/>
              </a:buClr>
            </a:pPr>
            <a:r>
              <a:rPr lang="en-US" sz="1400" b="1">
                <a:ea typeface="+mn-lt"/>
                <a:cs typeface="+mn-lt"/>
              </a:rPr>
              <a:t>Cybersecurity-Specific Features</a:t>
            </a:r>
            <a:r>
              <a:rPr lang="en-US" sz="1400">
                <a:ea typeface="+mn-lt"/>
                <a:cs typeface="+mn-lt"/>
              </a:rPr>
              <a:t>:</a:t>
            </a:r>
            <a:endParaRPr lang="en-US" sz="1400"/>
          </a:p>
          <a:p>
            <a:pPr marL="1028700" lvl="1">
              <a:buClr>
                <a:srgbClr val="1287C3"/>
              </a:buClr>
            </a:pPr>
            <a:r>
              <a:rPr lang="en-US" sz="1400">
                <a:ea typeface="+mn-lt"/>
                <a:cs typeface="+mn-lt"/>
              </a:rPr>
              <a:t>Custom Python scripts for continuous learning and handling phishing-specific data (attachments, metadata).</a:t>
            </a:r>
            <a:endParaRPr lang="en-US" sz="1400"/>
          </a:p>
          <a:p>
            <a:pPr marL="0" indent="0">
              <a:buNone/>
            </a:pPr>
            <a:endParaRPr lang="en-US" sz="1800">
              <a:latin typeface="Times New Roman"/>
              <a:cs typeface="Times New Roman"/>
            </a:endParaRPr>
          </a:p>
          <a:p>
            <a:pPr marL="0" indent="0">
              <a:buClr>
                <a:srgbClr val="30ACEC">
                  <a:lumMod val="75000"/>
                </a:srgbClr>
              </a:buClr>
              <a:buNone/>
            </a:pPr>
            <a:endParaRPr lang="en-US" sz="1800" b="1">
              <a:latin typeface="Times New Roman"/>
              <a:cs typeface="Times New Roman"/>
            </a:endParaRPr>
          </a:p>
          <a:p>
            <a:pPr>
              <a:buClr>
                <a:srgbClr val="1287C3"/>
              </a:buClr>
            </a:pPr>
            <a:endParaRPr lang="en-US" sz="1000"/>
          </a:p>
          <a:p>
            <a:pPr>
              <a:buClr>
                <a:srgbClr val="1287C3"/>
              </a:buClr>
            </a:pPr>
            <a:endParaRPr lang="en-US" sz="1000"/>
          </a:p>
          <a:p>
            <a:pPr marL="0" indent="0">
              <a:buNone/>
            </a:pPr>
            <a:endParaRPr lang="en-US">
              <a:highlight>
                <a:srgbClr val="FFFF00"/>
              </a:highlight>
            </a:endParaRPr>
          </a:p>
        </p:txBody>
      </p:sp>
      <p:sp>
        <p:nvSpPr>
          <p:cNvPr id="4" name="Rectangle 3">
            <a:extLst>
              <a:ext uri="{FF2B5EF4-FFF2-40B4-BE49-F238E27FC236}">
                <a16:creationId xmlns:a16="http://schemas.microsoft.com/office/drawing/2014/main" id="{7896FA30-75D0-53EE-7AEA-7FF4779F950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IT21812330</a:t>
            </a:r>
            <a:r>
              <a:rPr lang="en-US" sz="1800">
                <a:solidFill>
                  <a:schemeClr val="tx1"/>
                </a:solidFill>
              </a:rPr>
              <a:t>   |   </a:t>
            </a:r>
            <a:r>
              <a:rPr lang="en-US" err="1">
                <a:solidFill>
                  <a:schemeClr val="tx1"/>
                </a:solidFill>
              </a:rPr>
              <a:t>D.L.K.L.Gangaboda</a:t>
            </a:r>
            <a:r>
              <a:rPr lang="en-US">
                <a:solidFill>
                  <a:schemeClr val="tx1"/>
                </a:solidFill>
              </a:rPr>
              <a:t> </a:t>
            </a:r>
            <a:r>
              <a:rPr lang="en-US" sz="1800" b="1">
                <a:solidFill>
                  <a:schemeClr val="tx1"/>
                </a:solidFill>
              </a:rPr>
              <a:t>  </a:t>
            </a:r>
            <a:r>
              <a:rPr lang="en-US" sz="1800">
                <a:solidFill>
                  <a:schemeClr val="tx1"/>
                </a:solidFill>
              </a:rPr>
              <a:t>|   </a:t>
            </a:r>
            <a:r>
              <a:rPr lang="en-US">
                <a:solidFill>
                  <a:schemeClr val="tx1"/>
                </a:solidFill>
              </a:rPr>
              <a:t>R25-037</a:t>
            </a:r>
            <a:endParaRPr lang="en-US" sz="1800" b="0">
              <a:solidFill>
                <a:schemeClr val="tx1"/>
              </a:solidFill>
            </a:endParaRPr>
          </a:p>
        </p:txBody>
      </p:sp>
    </p:spTree>
    <p:extLst>
      <p:ext uri="{BB962C8B-B14F-4D97-AF65-F5344CB8AC3E}">
        <p14:creationId xmlns:p14="http://schemas.microsoft.com/office/powerpoint/2010/main" val="11572630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A17E1-6EC0-7190-ABDB-44E639A5604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8415D1C-207B-97B3-9E9B-D36856243519}"/>
              </a:ext>
            </a:extLst>
          </p:cNvPr>
          <p:cNvSpPr>
            <a:spLocks noGrp="1"/>
          </p:cNvSpPr>
          <p:nvPr>
            <p:ph type="title"/>
          </p:nvPr>
        </p:nvSpPr>
        <p:spPr>
          <a:xfrm>
            <a:off x="304800" y="228600"/>
            <a:ext cx="11684000" cy="868362"/>
          </a:xfrm>
        </p:spPr>
        <p:txBody>
          <a:bodyPr>
            <a:normAutofit fontScale="90000"/>
          </a:bodyPr>
          <a:lstStyle/>
          <a:p>
            <a:br>
              <a:rPr lang="en-US" b="1"/>
            </a:br>
            <a:br>
              <a:rPr lang="en-US" b="1"/>
            </a:br>
            <a:r>
              <a:rPr lang="en-GB" sz="4400" b="1"/>
              <a:t>Tools, Technologies, and Algorithms</a:t>
            </a:r>
            <a:endParaRPr lang="en-US" sz="4400" b="1"/>
          </a:p>
          <a:p>
            <a:br>
              <a:rPr lang="en-US"/>
            </a:br>
            <a:br>
              <a:rPr lang="en-US"/>
            </a:br>
            <a:endParaRPr lang="en-US"/>
          </a:p>
        </p:txBody>
      </p:sp>
      <p:sp>
        <p:nvSpPr>
          <p:cNvPr id="6" name="Content Placeholder 5">
            <a:extLst>
              <a:ext uri="{FF2B5EF4-FFF2-40B4-BE49-F238E27FC236}">
                <a16:creationId xmlns:a16="http://schemas.microsoft.com/office/drawing/2014/main" id="{0328DA5F-68D7-1336-6764-3ED9BBF127F5}"/>
              </a:ext>
            </a:extLst>
          </p:cNvPr>
          <p:cNvSpPr>
            <a:spLocks noGrp="1"/>
          </p:cNvSpPr>
          <p:nvPr>
            <p:ph idx="1"/>
          </p:nvPr>
        </p:nvSpPr>
        <p:spPr>
          <a:xfrm>
            <a:off x="1693077" y="2159262"/>
            <a:ext cx="9809946" cy="3631938"/>
          </a:xfrm>
        </p:spPr>
        <p:txBody>
          <a:bodyPr vert="horz" lIns="91440" tIns="45720" rIns="91440" bIns="45720" rtlCol="0" anchor="ctr">
            <a:noAutofit/>
          </a:bodyPr>
          <a:lstStyle/>
          <a:p>
            <a:pPr marL="0" indent="0">
              <a:buNone/>
            </a:pPr>
            <a:endParaRPr lang="en-US" sz="1800" b="1">
              <a:latin typeface="Times New Roman"/>
              <a:cs typeface="Times New Roman"/>
            </a:endParaRPr>
          </a:p>
          <a:p>
            <a:pPr>
              <a:buNone/>
            </a:pPr>
            <a:r>
              <a:rPr lang="en-US" b="1"/>
              <a:t>Technologies</a:t>
            </a:r>
            <a:r>
              <a:rPr lang="en-US"/>
              <a:t>:</a:t>
            </a:r>
            <a:endParaRPr lang="en-US">
              <a:ea typeface="Calibri"/>
              <a:cs typeface="Calibri"/>
            </a:endParaRPr>
          </a:p>
          <a:p>
            <a:r>
              <a:rPr lang="en-US" sz="1800">
                <a:latin typeface="Times New Roman"/>
                <a:ea typeface="+mn-lt"/>
                <a:cs typeface="Times New Roman"/>
              </a:rPr>
              <a:t>Transformer Models:</a:t>
            </a:r>
          </a:p>
          <a:p>
            <a:pPr marL="1028700" lvl="1">
              <a:buClr>
                <a:srgbClr val="1287C3"/>
              </a:buClr>
            </a:pPr>
            <a:r>
              <a:rPr lang="en-US" sz="1800">
                <a:latin typeface="Times New Roman"/>
                <a:ea typeface="+mn-lt"/>
                <a:cs typeface="Times New Roman"/>
              </a:rPr>
              <a:t>BERT: Bidirectional Encoder Representations from Transformers for phishing email detection.</a:t>
            </a:r>
          </a:p>
          <a:p>
            <a:pPr marL="1028700" lvl="1">
              <a:buClr>
                <a:srgbClr val="1287C3"/>
              </a:buClr>
            </a:pPr>
            <a:r>
              <a:rPr lang="en-US" sz="1800" err="1">
                <a:latin typeface="Times New Roman"/>
                <a:ea typeface="+mn-lt"/>
                <a:cs typeface="Times New Roman"/>
              </a:rPr>
              <a:t>AutoModel</a:t>
            </a:r>
            <a:r>
              <a:rPr lang="en-US" sz="1800">
                <a:latin typeface="Times New Roman"/>
                <a:ea typeface="+mn-lt"/>
                <a:cs typeface="Times New Roman"/>
              </a:rPr>
              <a:t>: Fine-tuning pre-trained Transformer models for sequence-specific tasks.</a:t>
            </a:r>
          </a:p>
          <a:p>
            <a:pPr>
              <a:buClr>
                <a:srgbClr val="1287C3"/>
              </a:buClr>
            </a:pPr>
            <a:r>
              <a:rPr lang="en-US" sz="1800">
                <a:latin typeface="Times New Roman"/>
                <a:ea typeface="+mn-lt"/>
                <a:cs typeface="Times New Roman"/>
              </a:rPr>
              <a:t>Feature Engineering:</a:t>
            </a:r>
          </a:p>
          <a:p>
            <a:pPr marL="1028700" lvl="1">
              <a:buClr>
                <a:srgbClr val="1287C3"/>
              </a:buClr>
            </a:pPr>
            <a:r>
              <a:rPr lang="en-US" sz="1800">
                <a:latin typeface="Times New Roman"/>
                <a:ea typeface="+mn-lt"/>
                <a:cs typeface="Times New Roman"/>
              </a:rPr>
              <a:t>Metadata extraction (e.g., email headers, sender details).</a:t>
            </a:r>
            <a:endParaRPr lang="en-US" sz="1800">
              <a:latin typeface="Times New Roman"/>
              <a:cs typeface="Times New Roman"/>
            </a:endParaRPr>
          </a:p>
          <a:p>
            <a:pPr marL="1028700" lvl="1">
              <a:buClr>
                <a:srgbClr val="1287C3"/>
              </a:buClr>
            </a:pPr>
            <a:r>
              <a:rPr lang="en-US" sz="1800">
                <a:latin typeface="Times New Roman"/>
                <a:ea typeface="+mn-lt"/>
                <a:cs typeface="Times New Roman"/>
              </a:rPr>
              <a:t>Attachment analysis (e.g., file type, hash computation).</a:t>
            </a:r>
          </a:p>
          <a:p>
            <a:pPr>
              <a:buClr>
                <a:srgbClr val="1287C3"/>
              </a:buClr>
            </a:pPr>
            <a:endParaRPr lang="en-US" sz="1800">
              <a:latin typeface="Times New Roman"/>
              <a:ea typeface="Calibri"/>
              <a:cs typeface="Times New Roman"/>
            </a:endParaRPr>
          </a:p>
          <a:p>
            <a:pPr marL="1028700" lvl="1">
              <a:buClr>
                <a:srgbClr val="1287C3"/>
              </a:buClr>
            </a:pPr>
            <a:endParaRPr lang="en-US" sz="1800">
              <a:latin typeface="Times New Roman"/>
              <a:ea typeface="Calibri"/>
              <a:cs typeface="Times New Roman"/>
            </a:endParaRPr>
          </a:p>
          <a:p>
            <a:pPr>
              <a:buNone/>
            </a:pPr>
            <a:endParaRPr lang="en-US" sz="1400">
              <a:latin typeface="Calibri" panose="020F0502020204030204"/>
              <a:ea typeface="Calibri" panose="020F0502020204030204"/>
              <a:cs typeface="Calibri" panose="020F0502020204030204"/>
            </a:endParaRPr>
          </a:p>
          <a:p>
            <a:pPr marL="0" indent="0">
              <a:buNone/>
            </a:pPr>
            <a:endParaRPr lang="en-US" sz="1800">
              <a:latin typeface="Times New Roman"/>
              <a:cs typeface="Times New Roman"/>
            </a:endParaRPr>
          </a:p>
          <a:p>
            <a:pPr marL="0" indent="0">
              <a:buClr>
                <a:srgbClr val="30ACEC">
                  <a:lumMod val="75000"/>
                </a:srgbClr>
              </a:buClr>
              <a:buNone/>
            </a:pPr>
            <a:endParaRPr lang="en-US" sz="1800" b="1">
              <a:latin typeface="Times New Roman"/>
              <a:cs typeface="Times New Roman"/>
            </a:endParaRPr>
          </a:p>
          <a:p>
            <a:pPr>
              <a:buClr>
                <a:srgbClr val="1287C3"/>
              </a:buClr>
            </a:pPr>
            <a:endParaRPr lang="en-US" sz="1000">
              <a:ea typeface="Calibri" panose="020F0502020204030204"/>
              <a:cs typeface="Calibri" panose="020F0502020204030204"/>
            </a:endParaRPr>
          </a:p>
          <a:p>
            <a:pPr>
              <a:buClr>
                <a:srgbClr val="1287C3"/>
              </a:buClr>
            </a:pPr>
            <a:endParaRPr lang="en-US" sz="1000">
              <a:ea typeface="Calibri" panose="020F0502020204030204"/>
              <a:cs typeface="Calibri" panose="020F0502020204030204"/>
            </a:endParaRPr>
          </a:p>
          <a:p>
            <a:pPr marL="0" indent="0">
              <a:buNone/>
            </a:pPr>
            <a:endParaRPr lang="en-US">
              <a:highlight>
                <a:srgbClr val="FFFF00"/>
              </a:highlight>
              <a:ea typeface="Calibri" panose="020F0502020204030204"/>
              <a:cs typeface="Calibri" panose="020F0502020204030204"/>
            </a:endParaRPr>
          </a:p>
        </p:txBody>
      </p:sp>
      <p:sp>
        <p:nvSpPr>
          <p:cNvPr id="4" name="Rectangle 3">
            <a:extLst>
              <a:ext uri="{FF2B5EF4-FFF2-40B4-BE49-F238E27FC236}">
                <a16:creationId xmlns:a16="http://schemas.microsoft.com/office/drawing/2014/main" id="{5E3AE567-7CD7-34CC-B95B-B2396A0044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IT21812330</a:t>
            </a:r>
            <a:r>
              <a:rPr lang="en-US" sz="1800">
                <a:solidFill>
                  <a:schemeClr val="tx1"/>
                </a:solidFill>
              </a:rPr>
              <a:t>   |   </a:t>
            </a:r>
            <a:r>
              <a:rPr lang="en-US" err="1">
                <a:solidFill>
                  <a:schemeClr val="tx1"/>
                </a:solidFill>
              </a:rPr>
              <a:t>D.L.K.L.Gangaboda</a:t>
            </a:r>
            <a:r>
              <a:rPr lang="en-US">
                <a:solidFill>
                  <a:schemeClr val="tx1"/>
                </a:solidFill>
              </a:rPr>
              <a:t> </a:t>
            </a:r>
            <a:r>
              <a:rPr lang="en-US" sz="1800" b="1">
                <a:solidFill>
                  <a:schemeClr val="tx1"/>
                </a:solidFill>
              </a:rPr>
              <a:t>  </a:t>
            </a:r>
            <a:r>
              <a:rPr lang="en-US" sz="1800">
                <a:solidFill>
                  <a:schemeClr val="tx1"/>
                </a:solidFill>
              </a:rPr>
              <a:t>|   </a:t>
            </a:r>
            <a:r>
              <a:rPr lang="en-US">
                <a:solidFill>
                  <a:schemeClr val="tx1"/>
                </a:solidFill>
              </a:rPr>
              <a:t>R25-037</a:t>
            </a:r>
            <a:endParaRPr lang="en-US" sz="1800" b="0">
              <a:solidFill>
                <a:schemeClr val="tx1"/>
              </a:solidFill>
            </a:endParaRPr>
          </a:p>
        </p:txBody>
      </p:sp>
    </p:spTree>
    <p:extLst>
      <p:ext uri="{BB962C8B-B14F-4D97-AF65-F5344CB8AC3E}">
        <p14:creationId xmlns:p14="http://schemas.microsoft.com/office/powerpoint/2010/main" val="13316286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C948B-1F6A-88AF-9C24-F47F0BCD8A2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C688C47-6DE4-994C-D541-93DB9BB3969C}"/>
              </a:ext>
            </a:extLst>
          </p:cNvPr>
          <p:cNvSpPr>
            <a:spLocks noGrp="1"/>
          </p:cNvSpPr>
          <p:nvPr>
            <p:ph type="title"/>
          </p:nvPr>
        </p:nvSpPr>
        <p:spPr>
          <a:xfrm>
            <a:off x="304800" y="228600"/>
            <a:ext cx="11684000" cy="868362"/>
          </a:xfrm>
        </p:spPr>
        <p:txBody>
          <a:bodyPr>
            <a:normAutofit fontScale="90000"/>
          </a:bodyPr>
          <a:lstStyle/>
          <a:p>
            <a:br>
              <a:rPr lang="en-US" b="1"/>
            </a:br>
            <a:br>
              <a:rPr lang="en-US" b="1"/>
            </a:br>
            <a:r>
              <a:rPr lang="en-GB" sz="4400" b="1"/>
              <a:t>Tools, Technologies, and Algorithms</a:t>
            </a:r>
            <a:endParaRPr lang="en-US" sz="4400" b="1"/>
          </a:p>
          <a:p>
            <a:br>
              <a:rPr lang="en-US"/>
            </a:br>
            <a:br>
              <a:rPr lang="en-US"/>
            </a:br>
            <a:endParaRPr lang="en-US"/>
          </a:p>
        </p:txBody>
      </p:sp>
      <p:sp>
        <p:nvSpPr>
          <p:cNvPr id="6" name="Content Placeholder 5">
            <a:extLst>
              <a:ext uri="{FF2B5EF4-FFF2-40B4-BE49-F238E27FC236}">
                <a16:creationId xmlns:a16="http://schemas.microsoft.com/office/drawing/2014/main" id="{7E8A59A5-6158-5E91-2BAD-F1E14F77DC22}"/>
              </a:ext>
            </a:extLst>
          </p:cNvPr>
          <p:cNvSpPr>
            <a:spLocks noGrp="1"/>
          </p:cNvSpPr>
          <p:nvPr>
            <p:ph idx="1"/>
          </p:nvPr>
        </p:nvSpPr>
        <p:spPr>
          <a:xfrm>
            <a:off x="1693077" y="2159262"/>
            <a:ext cx="9809946" cy="3631938"/>
          </a:xfrm>
        </p:spPr>
        <p:txBody>
          <a:bodyPr vert="horz" lIns="91440" tIns="45720" rIns="91440" bIns="45720" rtlCol="0" anchor="ctr">
            <a:noAutofit/>
          </a:bodyPr>
          <a:lstStyle/>
          <a:p>
            <a:pPr marL="0" indent="0">
              <a:buNone/>
            </a:pPr>
            <a:endParaRPr lang="en-US" sz="1400" b="1">
              <a:latin typeface="Times New Roman"/>
              <a:cs typeface="Times New Roman"/>
            </a:endParaRPr>
          </a:p>
          <a:p>
            <a:pPr marL="742950">
              <a:buClr>
                <a:srgbClr val="1287C3"/>
              </a:buClr>
            </a:pPr>
            <a:r>
              <a:rPr lang="en-US" b="1"/>
              <a:t>Algorithms</a:t>
            </a:r>
            <a:r>
              <a:rPr lang="en-US"/>
              <a:t>:</a:t>
            </a:r>
            <a:endParaRPr lang="en-US" sz="1400"/>
          </a:p>
          <a:p>
            <a:r>
              <a:rPr lang="en-US" sz="1400" b="1">
                <a:ea typeface="+mn-lt"/>
                <a:cs typeface="+mn-lt"/>
              </a:rPr>
              <a:t>NLP Algorithms</a:t>
            </a:r>
            <a:r>
              <a:rPr lang="en-US" sz="1400">
                <a:ea typeface="+mn-lt"/>
                <a:cs typeface="+mn-lt"/>
              </a:rPr>
              <a:t>:</a:t>
            </a:r>
            <a:endParaRPr lang="en-US"/>
          </a:p>
          <a:p>
            <a:pPr lvl="1">
              <a:buClr>
                <a:srgbClr val="1287C3"/>
              </a:buClr>
            </a:pPr>
            <a:r>
              <a:rPr lang="en-US" sz="1400" b="1">
                <a:ea typeface="+mn-lt"/>
                <a:cs typeface="+mn-lt"/>
              </a:rPr>
              <a:t>Tokenization</a:t>
            </a:r>
            <a:r>
              <a:rPr lang="en-US" sz="1400">
                <a:ea typeface="+mn-lt"/>
                <a:cs typeface="+mn-lt"/>
              </a:rPr>
              <a:t>: Breaking down email text into meaningful tokens using models like </a:t>
            </a:r>
            <a:r>
              <a:rPr lang="en-US" sz="1400" err="1">
                <a:ea typeface="+mn-lt"/>
                <a:cs typeface="+mn-lt"/>
              </a:rPr>
              <a:t>RoBERTa</a:t>
            </a:r>
            <a:r>
              <a:rPr lang="en-US" sz="1400">
                <a:ea typeface="+mn-lt"/>
                <a:cs typeface="+mn-lt"/>
              </a:rPr>
              <a:t>.</a:t>
            </a:r>
            <a:endParaRPr lang="en-US"/>
          </a:p>
          <a:p>
            <a:pPr lvl="1">
              <a:buClr>
                <a:srgbClr val="1287C3"/>
              </a:buClr>
            </a:pPr>
            <a:r>
              <a:rPr lang="en-US" sz="1400" b="1">
                <a:ea typeface="+mn-lt"/>
                <a:cs typeface="+mn-lt"/>
              </a:rPr>
              <a:t>Sequence Classification</a:t>
            </a:r>
            <a:r>
              <a:rPr lang="en-US" sz="1400">
                <a:ea typeface="+mn-lt"/>
                <a:cs typeface="+mn-lt"/>
              </a:rPr>
              <a:t>: Using Transformer models to classify emails as phishing or legitimate.</a:t>
            </a:r>
            <a:endParaRPr lang="en-US"/>
          </a:p>
          <a:p>
            <a:pPr lvl="1">
              <a:buClr>
                <a:srgbClr val="1287C3"/>
              </a:buClr>
            </a:pPr>
            <a:r>
              <a:rPr lang="en-US" sz="1400" b="1">
                <a:ea typeface="+mn-lt"/>
                <a:cs typeface="+mn-lt"/>
              </a:rPr>
              <a:t>Attention Mechanisms</a:t>
            </a:r>
            <a:r>
              <a:rPr lang="en-US" sz="1400">
                <a:ea typeface="+mn-lt"/>
                <a:cs typeface="+mn-lt"/>
              </a:rPr>
              <a:t>: To prioritize significant parts of the email text or metadata.</a:t>
            </a:r>
            <a:endParaRPr lang="en-US"/>
          </a:p>
          <a:p>
            <a:pPr lvl="1">
              <a:buClr>
                <a:srgbClr val="1287C3"/>
              </a:buClr>
            </a:pPr>
            <a:endParaRPr lang="en-US" sz="1400">
              <a:ea typeface="+mn-lt"/>
              <a:cs typeface="+mn-lt"/>
            </a:endParaRPr>
          </a:p>
          <a:p>
            <a:r>
              <a:rPr lang="en-US" sz="1400" b="1">
                <a:ea typeface="+mn-lt"/>
                <a:cs typeface="+mn-lt"/>
              </a:rPr>
              <a:t>Evaluation Metrics</a:t>
            </a:r>
            <a:r>
              <a:rPr lang="en-US" sz="1400">
                <a:ea typeface="+mn-lt"/>
                <a:cs typeface="+mn-lt"/>
              </a:rPr>
              <a:t>:</a:t>
            </a:r>
            <a:endParaRPr lang="en-US"/>
          </a:p>
          <a:p>
            <a:pPr lvl="1">
              <a:buClr>
                <a:srgbClr val="1287C3"/>
              </a:buClr>
            </a:pPr>
            <a:r>
              <a:rPr lang="en-US" sz="1400" b="1">
                <a:ea typeface="+mn-lt"/>
                <a:cs typeface="+mn-lt"/>
              </a:rPr>
              <a:t>Precision</a:t>
            </a:r>
            <a:r>
              <a:rPr lang="en-US" sz="1400">
                <a:ea typeface="+mn-lt"/>
                <a:cs typeface="+mn-lt"/>
              </a:rPr>
              <a:t>: Accuracy of phishing email predictions.</a:t>
            </a:r>
            <a:endParaRPr lang="en-US"/>
          </a:p>
          <a:p>
            <a:pPr lvl="1">
              <a:buClr>
                <a:srgbClr val="1287C3"/>
              </a:buClr>
            </a:pPr>
            <a:r>
              <a:rPr lang="en-US" sz="1400" b="1">
                <a:ea typeface="+mn-lt"/>
                <a:cs typeface="+mn-lt"/>
              </a:rPr>
              <a:t>Recall</a:t>
            </a:r>
            <a:r>
              <a:rPr lang="en-US" sz="1400">
                <a:ea typeface="+mn-lt"/>
                <a:cs typeface="+mn-lt"/>
              </a:rPr>
              <a:t>: The ability to detect all phishing emails.</a:t>
            </a:r>
            <a:endParaRPr lang="en-US"/>
          </a:p>
          <a:p>
            <a:pPr lvl="1">
              <a:buClr>
                <a:srgbClr val="1287C3"/>
              </a:buClr>
            </a:pPr>
            <a:r>
              <a:rPr lang="en-US" sz="1400" b="1">
                <a:ea typeface="+mn-lt"/>
                <a:cs typeface="+mn-lt"/>
              </a:rPr>
              <a:t>F1 Score</a:t>
            </a:r>
            <a:r>
              <a:rPr lang="en-US" sz="1400">
                <a:ea typeface="+mn-lt"/>
                <a:cs typeface="+mn-lt"/>
              </a:rPr>
              <a:t>: A balanced measure of precision and recall.</a:t>
            </a:r>
            <a:endParaRPr lang="en-US"/>
          </a:p>
          <a:p>
            <a:pPr lvl="1">
              <a:buClr>
                <a:srgbClr val="1287C3"/>
              </a:buClr>
            </a:pPr>
            <a:endParaRPr lang="en-US" sz="1400">
              <a:ea typeface="+mn-lt"/>
              <a:cs typeface="+mn-lt"/>
            </a:endParaRPr>
          </a:p>
          <a:p>
            <a:r>
              <a:rPr lang="en-US" sz="1400" b="1">
                <a:ea typeface="+mn-lt"/>
                <a:cs typeface="+mn-lt"/>
              </a:rPr>
              <a:t>Continuous Learning</a:t>
            </a:r>
            <a:r>
              <a:rPr lang="en-US" sz="1400">
                <a:ea typeface="+mn-lt"/>
                <a:cs typeface="+mn-lt"/>
              </a:rPr>
              <a:t>:</a:t>
            </a:r>
            <a:endParaRPr lang="en-US">
              <a:latin typeface="Calibri"/>
              <a:ea typeface="+mn-lt"/>
              <a:cs typeface="Calibri"/>
            </a:endParaRPr>
          </a:p>
          <a:p>
            <a:pPr lvl="1">
              <a:buClr>
                <a:srgbClr val="1287C3"/>
              </a:buClr>
            </a:pPr>
            <a:r>
              <a:rPr lang="en-US" sz="1400">
                <a:ea typeface="Calibri"/>
                <a:cs typeface="Calibri"/>
              </a:rPr>
              <a:t>Naïve Bays Model : </a:t>
            </a:r>
            <a:r>
              <a:rPr lang="en-US" sz="1400">
                <a:latin typeface="Times New Roman"/>
                <a:ea typeface="Calibri"/>
                <a:cs typeface="Times New Roman"/>
              </a:rPr>
              <a:t>P</a:t>
            </a:r>
            <a:r>
              <a:rPr lang="en-US" sz="1400">
                <a:latin typeface="Calibri"/>
                <a:ea typeface="Calibri"/>
                <a:cs typeface="Calibri"/>
              </a:rPr>
              <a:t>robabilistic</a:t>
            </a:r>
            <a:r>
              <a:rPr lang="en-US" sz="1400">
                <a:ea typeface="Calibri"/>
                <a:cs typeface="Calibri"/>
              </a:rPr>
              <a:t> machine learning algorithm based model</a:t>
            </a:r>
          </a:p>
          <a:p>
            <a:pPr lvl="1">
              <a:buClr>
                <a:srgbClr val="1287C3"/>
              </a:buClr>
            </a:pPr>
            <a:endParaRPr lang="en-US" sz="1400">
              <a:ea typeface="Calibri"/>
              <a:cs typeface="Calibri"/>
            </a:endParaRPr>
          </a:p>
          <a:p>
            <a:pPr marL="1028700" lvl="1">
              <a:buClr>
                <a:srgbClr val="1287C3"/>
              </a:buClr>
            </a:pPr>
            <a:endParaRPr lang="en-US" sz="1400">
              <a:latin typeface="Calibri" panose="020F0502020204030204"/>
              <a:ea typeface="Calibri"/>
              <a:cs typeface="Calibri"/>
            </a:endParaRPr>
          </a:p>
          <a:p>
            <a:pPr lvl="1">
              <a:buClr>
                <a:srgbClr val="1287C3"/>
              </a:buClr>
            </a:pPr>
            <a:endParaRPr lang="en-US" sz="1400">
              <a:ea typeface="Calibri"/>
              <a:cs typeface="Calibri"/>
            </a:endParaRPr>
          </a:p>
          <a:p>
            <a:pPr>
              <a:buClr>
                <a:srgbClr val="30ACEC">
                  <a:lumMod val="75000"/>
                </a:srgbClr>
              </a:buClr>
              <a:buNone/>
            </a:pPr>
            <a:endParaRPr lang="en-US" sz="1400">
              <a:latin typeface="Calibri" panose="020F0502020204030204"/>
              <a:ea typeface="Calibri" panose="020F0502020204030204"/>
              <a:cs typeface="Calibri" panose="020F0502020204030204"/>
            </a:endParaRPr>
          </a:p>
          <a:p>
            <a:pPr marL="0" indent="0">
              <a:buNone/>
            </a:pPr>
            <a:endParaRPr lang="en-US" sz="1800">
              <a:latin typeface="Times New Roman"/>
              <a:cs typeface="Times New Roman"/>
            </a:endParaRPr>
          </a:p>
          <a:p>
            <a:pPr marL="0" indent="0">
              <a:buNone/>
            </a:pPr>
            <a:endParaRPr lang="en-US" sz="1800" b="1">
              <a:latin typeface="Times New Roman"/>
              <a:cs typeface="Times New Roman"/>
            </a:endParaRPr>
          </a:p>
          <a:p>
            <a:pPr>
              <a:buClr>
                <a:srgbClr val="1287C3"/>
              </a:buClr>
            </a:pPr>
            <a:endParaRPr lang="en-US" sz="1000">
              <a:latin typeface="Corbel" panose="020B0503020204020204"/>
              <a:cs typeface="Times New Roman"/>
            </a:endParaRPr>
          </a:p>
          <a:p>
            <a:pPr>
              <a:buClr>
                <a:srgbClr val="1287C3"/>
              </a:buClr>
            </a:pPr>
            <a:endParaRPr lang="en-US" sz="1000">
              <a:ea typeface="Calibri" panose="020F0502020204030204"/>
              <a:cs typeface="Calibri" panose="020F0502020204030204"/>
            </a:endParaRPr>
          </a:p>
          <a:p>
            <a:pPr marL="0" indent="0">
              <a:buClr>
                <a:srgbClr val="30ACEC">
                  <a:lumMod val="75000"/>
                </a:srgbClr>
              </a:buClr>
              <a:buNone/>
            </a:pPr>
            <a:endParaRPr lang="en-US">
              <a:highlight>
                <a:srgbClr val="FFFF00"/>
              </a:highlight>
              <a:ea typeface="Calibri" panose="020F0502020204030204"/>
              <a:cs typeface="Calibri" panose="020F0502020204030204"/>
            </a:endParaRPr>
          </a:p>
        </p:txBody>
      </p:sp>
      <p:sp>
        <p:nvSpPr>
          <p:cNvPr id="4" name="Rectangle 3">
            <a:extLst>
              <a:ext uri="{FF2B5EF4-FFF2-40B4-BE49-F238E27FC236}">
                <a16:creationId xmlns:a16="http://schemas.microsoft.com/office/drawing/2014/main" id="{2BB30107-C964-3B54-3B40-EBF7AF9511C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IT21812330</a:t>
            </a:r>
            <a:r>
              <a:rPr lang="en-US" sz="1800">
                <a:solidFill>
                  <a:schemeClr val="tx1"/>
                </a:solidFill>
              </a:rPr>
              <a:t>   |   </a:t>
            </a:r>
            <a:r>
              <a:rPr lang="en-US" err="1">
                <a:solidFill>
                  <a:schemeClr val="tx1"/>
                </a:solidFill>
              </a:rPr>
              <a:t>D.L.K.L.Gangaboda</a:t>
            </a:r>
            <a:r>
              <a:rPr lang="en-US">
                <a:solidFill>
                  <a:schemeClr val="tx1"/>
                </a:solidFill>
              </a:rPr>
              <a:t> </a:t>
            </a:r>
            <a:r>
              <a:rPr lang="en-US" sz="1800" b="1">
                <a:solidFill>
                  <a:schemeClr val="tx1"/>
                </a:solidFill>
              </a:rPr>
              <a:t>  </a:t>
            </a:r>
            <a:r>
              <a:rPr lang="en-US" sz="1800">
                <a:solidFill>
                  <a:schemeClr val="tx1"/>
                </a:solidFill>
              </a:rPr>
              <a:t>|   </a:t>
            </a:r>
            <a:r>
              <a:rPr lang="en-US">
                <a:solidFill>
                  <a:schemeClr val="tx1"/>
                </a:solidFill>
              </a:rPr>
              <a:t>R25-037</a:t>
            </a:r>
            <a:endParaRPr lang="en-US" sz="1800" b="0">
              <a:solidFill>
                <a:schemeClr val="tx1"/>
              </a:solidFill>
            </a:endParaRPr>
          </a:p>
        </p:txBody>
      </p:sp>
    </p:spTree>
    <p:extLst>
      <p:ext uri="{BB962C8B-B14F-4D97-AF65-F5344CB8AC3E}">
        <p14:creationId xmlns:p14="http://schemas.microsoft.com/office/powerpoint/2010/main" val="29353133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D8158-D84E-1117-E10D-76E51A70B1E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D9A1661-82B8-D76D-061A-0313637A7D4F}"/>
              </a:ext>
            </a:extLst>
          </p:cNvPr>
          <p:cNvSpPr>
            <a:spLocks noGrp="1"/>
          </p:cNvSpPr>
          <p:nvPr>
            <p:ph type="title"/>
          </p:nvPr>
        </p:nvSpPr>
        <p:spPr>
          <a:xfrm>
            <a:off x="2615" y="907170"/>
            <a:ext cx="12186210" cy="1267295"/>
          </a:xfrm>
        </p:spPr>
        <p:txBody>
          <a:bodyPr>
            <a:normAutofit fontScale="90000"/>
          </a:bodyPr>
          <a:lstStyle/>
          <a:p>
            <a:br>
              <a:rPr lang="en-US" b="1"/>
            </a:br>
            <a:br>
              <a:rPr lang="en-US" b="1"/>
            </a:br>
            <a:r>
              <a:rPr lang="en-US" sz="6000" b="1"/>
              <a:t>Project Evidence -Model Accuracy</a:t>
            </a:r>
            <a:endParaRPr lang="en-US" sz="6000" b="1">
              <a:ea typeface="Calibri Light"/>
              <a:cs typeface="Calibri Light"/>
            </a:endParaRPr>
          </a:p>
          <a:p>
            <a:endParaRPr lang="en-US" sz="6000" b="1">
              <a:ea typeface="Calibri Light"/>
              <a:cs typeface="Calibri Light"/>
            </a:endParaRPr>
          </a:p>
          <a:p>
            <a:endParaRPr lang="en-US" sz="6000" b="1">
              <a:ea typeface="Calibri Light"/>
              <a:cs typeface="Calibri Light"/>
            </a:endParaRPr>
          </a:p>
          <a:p>
            <a:br>
              <a:rPr lang="en-US"/>
            </a:br>
            <a:br>
              <a:rPr lang="en-US"/>
            </a:br>
            <a:endParaRPr lang="en-US"/>
          </a:p>
        </p:txBody>
      </p:sp>
      <p:sp>
        <p:nvSpPr>
          <p:cNvPr id="4" name="Rectangle 3">
            <a:extLst>
              <a:ext uri="{FF2B5EF4-FFF2-40B4-BE49-F238E27FC236}">
                <a16:creationId xmlns:a16="http://schemas.microsoft.com/office/drawing/2014/main" id="{F7BA1E5D-95EF-CE89-43F0-9F40492EF84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IT21812330</a:t>
            </a:r>
            <a:r>
              <a:rPr lang="en-US" sz="1800">
                <a:solidFill>
                  <a:schemeClr val="tx1"/>
                </a:solidFill>
              </a:rPr>
              <a:t>   |   </a:t>
            </a:r>
            <a:r>
              <a:rPr lang="en-US" err="1">
                <a:solidFill>
                  <a:schemeClr val="tx1"/>
                </a:solidFill>
              </a:rPr>
              <a:t>D.L.K.L.Gangaboda</a:t>
            </a:r>
            <a:r>
              <a:rPr lang="en-US">
                <a:solidFill>
                  <a:schemeClr val="tx1"/>
                </a:solidFill>
              </a:rPr>
              <a:t> </a:t>
            </a:r>
            <a:r>
              <a:rPr lang="en-US" sz="1800" b="1">
                <a:solidFill>
                  <a:schemeClr val="tx1"/>
                </a:solidFill>
              </a:rPr>
              <a:t>  </a:t>
            </a:r>
            <a:r>
              <a:rPr lang="en-US" sz="1800">
                <a:solidFill>
                  <a:schemeClr val="tx1"/>
                </a:solidFill>
              </a:rPr>
              <a:t>|   </a:t>
            </a:r>
            <a:r>
              <a:rPr lang="en-US">
                <a:solidFill>
                  <a:schemeClr val="tx1"/>
                </a:solidFill>
              </a:rPr>
              <a:t>R25-037</a:t>
            </a:r>
            <a:endParaRPr lang="en-US" sz="1800" b="0">
              <a:solidFill>
                <a:schemeClr val="tx1"/>
              </a:solidFill>
            </a:endParaRPr>
          </a:p>
        </p:txBody>
      </p:sp>
      <p:pic>
        <p:nvPicPr>
          <p:cNvPr id="2" name="Picture 1" descr="A screenshot of a graph&#10;&#10;AI-generated content may be incorrect.">
            <a:extLst>
              <a:ext uri="{FF2B5EF4-FFF2-40B4-BE49-F238E27FC236}">
                <a16:creationId xmlns:a16="http://schemas.microsoft.com/office/drawing/2014/main" id="{E3A5B421-50D4-3252-D866-4C54C2CB54A1}"/>
              </a:ext>
            </a:extLst>
          </p:cNvPr>
          <p:cNvPicPr>
            <a:picLocks noChangeAspect="1"/>
          </p:cNvPicPr>
          <p:nvPr/>
        </p:nvPicPr>
        <p:blipFill>
          <a:blip r:embed="rId2"/>
          <a:stretch>
            <a:fillRect/>
          </a:stretch>
        </p:blipFill>
        <p:spPr>
          <a:xfrm>
            <a:off x="510746" y="1091642"/>
            <a:ext cx="10820400" cy="5210175"/>
          </a:xfrm>
          <a:prstGeom prst="rect">
            <a:avLst/>
          </a:prstGeom>
        </p:spPr>
      </p:pic>
    </p:spTree>
    <p:extLst>
      <p:ext uri="{BB962C8B-B14F-4D97-AF65-F5344CB8AC3E}">
        <p14:creationId xmlns:p14="http://schemas.microsoft.com/office/powerpoint/2010/main" val="15381964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B0CE7-1D6B-A3BC-82F1-F0C18326E89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F83758D-B5A4-FF06-128C-FDC1E1150081}"/>
              </a:ext>
            </a:extLst>
          </p:cNvPr>
          <p:cNvSpPr>
            <a:spLocks noGrp="1"/>
          </p:cNvSpPr>
          <p:nvPr>
            <p:ph type="title"/>
          </p:nvPr>
        </p:nvSpPr>
        <p:spPr>
          <a:xfrm>
            <a:off x="146777" y="907170"/>
            <a:ext cx="12042048" cy="515593"/>
          </a:xfrm>
        </p:spPr>
        <p:txBody>
          <a:bodyPr>
            <a:normAutofit fontScale="90000"/>
          </a:bodyPr>
          <a:lstStyle/>
          <a:p>
            <a:br>
              <a:rPr lang="en-US" b="1"/>
            </a:br>
            <a:br>
              <a:rPr lang="en-US" b="1"/>
            </a:br>
            <a:r>
              <a:rPr lang="en-US" sz="6000" b="1"/>
              <a:t>Project Evidence -Confusion Matrix </a:t>
            </a:r>
          </a:p>
          <a:p>
            <a:endParaRPr lang="en-US" sz="6000" b="1">
              <a:ea typeface="Calibri Light"/>
              <a:cs typeface="Calibri Light"/>
            </a:endParaRPr>
          </a:p>
          <a:p>
            <a:br>
              <a:rPr lang="en-US"/>
            </a:br>
            <a:br>
              <a:rPr lang="en-US"/>
            </a:br>
            <a:endParaRPr lang="en-US"/>
          </a:p>
        </p:txBody>
      </p:sp>
      <p:sp>
        <p:nvSpPr>
          <p:cNvPr id="4" name="Rectangle 3">
            <a:extLst>
              <a:ext uri="{FF2B5EF4-FFF2-40B4-BE49-F238E27FC236}">
                <a16:creationId xmlns:a16="http://schemas.microsoft.com/office/drawing/2014/main" id="{61FC153C-3123-7C53-FB82-4B2A62E5B04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IT21812330</a:t>
            </a:r>
            <a:r>
              <a:rPr lang="en-US" sz="1800">
                <a:solidFill>
                  <a:schemeClr val="tx1"/>
                </a:solidFill>
              </a:rPr>
              <a:t>   |   </a:t>
            </a:r>
            <a:r>
              <a:rPr lang="en-US" err="1">
                <a:solidFill>
                  <a:schemeClr val="tx1"/>
                </a:solidFill>
              </a:rPr>
              <a:t>D.L.K.L.Gangaboda</a:t>
            </a:r>
            <a:r>
              <a:rPr lang="en-US">
                <a:solidFill>
                  <a:schemeClr val="tx1"/>
                </a:solidFill>
              </a:rPr>
              <a:t> </a:t>
            </a:r>
            <a:r>
              <a:rPr lang="en-US" sz="1800" b="1">
                <a:solidFill>
                  <a:schemeClr val="tx1"/>
                </a:solidFill>
              </a:rPr>
              <a:t>  </a:t>
            </a:r>
            <a:r>
              <a:rPr lang="en-US" sz="1800">
                <a:solidFill>
                  <a:schemeClr val="tx1"/>
                </a:solidFill>
              </a:rPr>
              <a:t>|   </a:t>
            </a:r>
            <a:r>
              <a:rPr lang="en-US">
                <a:solidFill>
                  <a:schemeClr val="tx1"/>
                </a:solidFill>
              </a:rPr>
              <a:t>R25-037</a:t>
            </a:r>
            <a:endParaRPr lang="en-US" sz="1800" b="0">
              <a:solidFill>
                <a:schemeClr val="tx1"/>
              </a:solidFill>
            </a:endParaRPr>
          </a:p>
        </p:txBody>
      </p:sp>
      <p:pic>
        <p:nvPicPr>
          <p:cNvPr id="3" name="Picture 2" descr="A screenshot of a graph&#10;&#10;AI-generated content may be incorrect.">
            <a:extLst>
              <a:ext uri="{FF2B5EF4-FFF2-40B4-BE49-F238E27FC236}">
                <a16:creationId xmlns:a16="http://schemas.microsoft.com/office/drawing/2014/main" id="{B567EBEC-34A6-678A-8246-7A2DB9BE5AC6}"/>
              </a:ext>
            </a:extLst>
          </p:cNvPr>
          <p:cNvPicPr>
            <a:picLocks noChangeAspect="1"/>
          </p:cNvPicPr>
          <p:nvPr/>
        </p:nvPicPr>
        <p:blipFill>
          <a:blip r:embed="rId2"/>
          <a:stretch>
            <a:fillRect/>
          </a:stretch>
        </p:blipFill>
        <p:spPr>
          <a:xfrm>
            <a:off x="2356279" y="1066155"/>
            <a:ext cx="6820415" cy="5343525"/>
          </a:xfrm>
          <a:prstGeom prst="rect">
            <a:avLst/>
          </a:prstGeom>
        </p:spPr>
      </p:pic>
    </p:spTree>
    <p:extLst>
      <p:ext uri="{BB962C8B-B14F-4D97-AF65-F5344CB8AC3E}">
        <p14:creationId xmlns:p14="http://schemas.microsoft.com/office/powerpoint/2010/main" val="12212191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96C3DA-7678-27DB-A784-782ACA1B907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1E7E00B-1B6F-1012-5B81-99CB34781075}"/>
              </a:ext>
            </a:extLst>
          </p:cNvPr>
          <p:cNvSpPr>
            <a:spLocks noGrp="1"/>
          </p:cNvSpPr>
          <p:nvPr>
            <p:ph type="title"/>
          </p:nvPr>
        </p:nvSpPr>
        <p:spPr>
          <a:xfrm>
            <a:off x="146777" y="907170"/>
            <a:ext cx="12042048" cy="515593"/>
          </a:xfrm>
        </p:spPr>
        <p:txBody>
          <a:bodyPr>
            <a:normAutofit fontScale="90000"/>
          </a:bodyPr>
          <a:lstStyle/>
          <a:p>
            <a:br>
              <a:rPr lang="en-US" b="1"/>
            </a:br>
            <a:br>
              <a:rPr lang="en-US" b="1"/>
            </a:br>
            <a:r>
              <a:rPr lang="en-US" sz="6000" b="1"/>
              <a:t>Project Evidence -Imports </a:t>
            </a:r>
          </a:p>
          <a:p>
            <a:endParaRPr lang="en-US" sz="6000" b="1">
              <a:ea typeface="Calibri Light"/>
              <a:cs typeface="Calibri Light"/>
            </a:endParaRPr>
          </a:p>
          <a:p>
            <a:br>
              <a:rPr lang="en-US"/>
            </a:br>
            <a:br>
              <a:rPr lang="en-US"/>
            </a:br>
            <a:endParaRPr lang="en-US"/>
          </a:p>
        </p:txBody>
      </p:sp>
      <p:sp>
        <p:nvSpPr>
          <p:cNvPr id="4" name="Rectangle 3">
            <a:extLst>
              <a:ext uri="{FF2B5EF4-FFF2-40B4-BE49-F238E27FC236}">
                <a16:creationId xmlns:a16="http://schemas.microsoft.com/office/drawing/2014/main" id="{33922AC8-E063-E868-8CD6-BDE71FDE4C6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IT21812330</a:t>
            </a:r>
            <a:r>
              <a:rPr lang="en-US" sz="1800">
                <a:solidFill>
                  <a:schemeClr val="tx1"/>
                </a:solidFill>
              </a:rPr>
              <a:t>   |   </a:t>
            </a:r>
            <a:r>
              <a:rPr lang="en-US" err="1">
                <a:solidFill>
                  <a:schemeClr val="tx1"/>
                </a:solidFill>
              </a:rPr>
              <a:t>D.L.K.L.Gangaboda</a:t>
            </a:r>
            <a:r>
              <a:rPr lang="en-US">
                <a:solidFill>
                  <a:schemeClr val="tx1"/>
                </a:solidFill>
              </a:rPr>
              <a:t> </a:t>
            </a:r>
            <a:r>
              <a:rPr lang="en-US" sz="1800" b="1">
                <a:solidFill>
                  <a:schemeClr val="tx1"/>
                </a:solidFill>
              </a:rPr>
              <a:t>  </a:t>
            </a:r>
            <a:r>
              <a:rPr lang="en-US" sz="1800">
                <a:solidFill>
                  <a:schemeClr val="tx1"/>
                </a:solidFill>
              </a:rPr>
              <a:t>|   </a:t>
            </a:r>
            <a:r>
              <a:rPr lang="en-US">
                <a:solidFill>
                  <a:schemeClr val="tx1"/>
                </a:solidFill>
              </a:rPr>
              <a:t>R25-037</a:t>
            </a:r>
            <a:endParaRPr lang="en-US" sz="1800" b="0">
              <a:solidFill>
                <a:schemeClr val="tx1"/>
              </a:solidFill>
            </a:endParaRPr>
          </a:p>
        </p:txBody>
      </p:sp>
      <p:pic>
        <p:nvPicPr>
          <p:cNvPr id="3" name="Picture 2" descr="A screen shot of a computer program&#10;&#10;AI-generated content may be incorrect.">
            <a:extLst>
              <a:ext uri="{FF2B5EF4-FFF2-40B4-BE49-F238E27FC236}">
                <a16:creationId xmlns:a16="http://schemas.microsoft.com/office/drawing/2014/main" id="{AE8C8D38-A2D8-714C-4415-5184A9617D28}"/>
              </a:ext>
            </a:extLst>
          </p:cNvPr>
          <p:cNvPicPr>
            <a:picLocks noChangeAspect="1"/>
          </p:cNvPicPr>
          <p:nvPr/>
        </p:nvPicPr>
        <p:blipFill>
          <a:blip r:embed="rId2"/>
          <a:stretch>
            <a:fillRect/>
          </a:stretch>
        </p:blipFill>
        <p:spPr>
          <a:xfrm>
            <a:off x="1947537" y="1719002"/>
            <a:ext cx="6096000" cy="2390775"/>
          </a:xfrm>
          <a:prstGeom prst="rect">
            <a:avLst/>
          </a:prstGeom>
        </p:spPr>
      </p:pic>
    </p:spTree>
    <p:extLst>
      <p:ext uri="{BB962C8B-B14F-4D97-AF65-F5344CB8AC3E}">
        <p14:creationId xmlns:p14="http://schemas.microsoft.com/office/powerpoint/2010/main" val="41757923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97C0E-A702-25B1-41A9-876897F6304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CF1A037-18FD-8E11-32B0-B745F9D27EB9}"/>
              </a:ext>
            </a:extLst>
          </p:cNvPr>
          <p:cNvSpPr>
            <a:spLocks noGrp="1"/>
          </p:cNvSpPr>
          <p:nvPr>
            <p:ph type="title"/>
          </p:nvPr>
        </p:nvSpPr>
        <p:spPr>
          <a:xfrm>
            <a:off x="146777" y="907170"/>
            <a:ext cx="12042048" cy="515593"/>
          </a:xfrm>
        </p:spPr>
        <p:txBody>
          <a:bodyPr>
            <a:normAutofit fontScale="90000"/>
          </a:bodyPr>
          <a:lstStyle/>
          <a:p>
            <a:br>
              <a:rPr lang="en-US" b="1"/>
            </a:br>
            <a:br>
              <a:rPr lang="en-US" b="1"/>
            </a:br>
            <a:r>
              <a:rPr lang="en-US" sz="6000" b="1"/>
              <a:t>Project Evidence - Naïve Bayes Model </a:t>
            </a:r>
          </a:p>
          <a:p>
            <a:endParaRPr lang="en-US" sz="6000" b="1">
              <a:ea typeface="Calibri Light"/>
              <a:cs typeface="Calibri Light"/>
            </a:endParaRPr>
          </a:p>
          <a:p>
            <a:br>
              <a:rPr lang="en-US"/>
            </a:br>
            <a:br>
              <a:rPr lang="en-US"/>
            </a:br>
            <a:endParaRPr lang="en-US"/>
          </a:p>
        </p:txBody>
      </p:sp>
      <p:sp>
        <p:nvSpPr>
          <p:cNvPr id="4" name="Rectangle 3">
            <a:extLst>
              <a:ext uri="{FF2B5EF4-FFF2-40B4-BE49-F238E27FC236}">
                <a16:creationId xmlns:a16="http://schemas.microsoft.com/office/drawing/2014/main" id="{10B1455F-1408-8F7B-56C2-748030E3A0F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IT21812330</a:t>
            </a:r>
            <a:r>
              <a:rPr lang="en-US" sz="1800">
                <a:solidFill>
                  <a:schemeClr val="tx1"/>
                </a:solidFill>
              </a:rPr>
              <a:t>   |   </a:t>
            </a:r>
            <a:r>
              <a:rPr lang="en-US" err="1">
                <a:solidFill>
                  <a:schemeClr val="tx1"/>
                </a:solidFill>
              </a:rPr>
              <a:t>D.L.K.L.Gangaboda</a:t>
            </a:r>
            <a:r>
              <a:rPr lang="en-US">
                <a:solidFill>
                  <a:schemeClr val="tx1"/>
                </a:solidFill>
              </a:rPr>
              <a:t> </a:t>
            </a:r>
            <a:r>
              <a:rPr lang="en-US" sz="1800" b="1">
                <a:solidFill>
                  <a:schemeClr val="tx1"/>
                </a:solidFill>
              </a:rPr>
              <a:t>  </a:t>
            </a:r>
            <a:r>
              <a:rPr lang="en-US" sz="1800">
                <a:solidFill>
                  <a:schemeClr val="tx1"/>
                </a:solidFill>
              </a:rPr>
              <a:t>|   </a:t>
            </a:r>
            <a:r>
              <a:rPr lang="en-US">
                <a:solidFill>
                  <a:schemeClr val="tx1"/>
                </a:solidFill>
              </a:rPr>
              <a:t>R25-037</a:t>
            </a:r>
            <a:endParaRPr lang="en-US" sz="1800" b="0">
              <a:solidFill>
                <a:schemeClr val="tx1"/>
              </a:solidFill>
            </a:endParaRPr>
          </a:p>
        </p:txBody>
      </p:sp>
      <p:pic>
        <p:nvPicPr>
          <p:cNvPr id="2" name="Picture 1">
            <a:extLst>
              <a:ext uri="{FF2B5EF4-FFF2-40B4-BE49-F238E27FC236}">
                <a16:creationId xmlns:a16="http://schemas.microsoft.com/office/drawing/2014/main" id="{10B00E40-B4E4-D3D0-7004-9454A40343DA}"/>
              </a:ext>
            </a:extLst>
          </p:cNvPr>
          <p:cNvPicPr>
            <a:picLocks noChangeAspect="1"/>
          </p:cNvPicPr>
          <p:nvPr/>
        </p:nvPicPr>
        <p:blipFill>
          <a:blip r:embed="rId2"/>
          <a:stretch>
            <a:fillRect/>
          </a:stretch>
        </p:blipFill>
        <p:spPr>
          <a:xfrm>
            <a:off x="2715883" y="896159"/>
            <a:ext cx="6961517" cy="5195079"/>
          </a:xfrm>
          <a:prstGeom prst="rect">
            <a:avLst/>
          </a:prstGeom>
        </p:spPr>
      </p:pic>
    </p:spTree>
    <p:extLst>
      <p:ext uri="{BB962C8B-B14F-4D97-AF65-F5344CB8AC3E}">
        <p14:creationId xmlns:p14="http://schemas.microsoft.com/office/powerpoint/2010/main" val="3253727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48239" y="254262"/>
            <a:ext cx="6292174" cy="1325563"/>
          </a:xfrm>
        </p:spPr>
        <p:txBody>
          <a:bodyPr vert="horz" lIns="91440" tIns="45720" rIns="91440" bIns="45720" rtlCol="0" anchor="ctr">
            <a:normAutofit fontScale="90000"/>
          </a:bodyPr>
          <a:lstStyle/>
          <a:p>
            <a:pPr algn="l"/>
            <a:r>
              <a:rPr lang="en-US" kern="1200">
                <a:solidFill>
                  <a:schemeClr val="tx1"/>
                </a:solidFill>
                <a:ea typeface="+mj-ea"/>
                <a:cs typeface="+mj-cs"/>
              </a:rPr>
              <a:t>Research Objectives</a:t>
            </a:r>
          </a:p>
        </p:txBody>
      </p:sp>
      <p:sp>
        <p:nvSpPr>
          <p:cNvPr id="11" name="Freeform: Shape 10">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Rectangle 1"/>
          <p:cNvSpPr>
            <a:spLocks noGrp="1" noChangeArrowheads="1"/>
          </p:cNvSpPr>
          <p:nvPr>
            <p:ph type="subTitle" idx="1"/>
          </p:nvPr>
        </p:nvSpPr>
        <p:spPr bwMode="auto">
          <a:xfrm>
            <a:off x="413579" y="1430462"/>
            <a:ext cx="5558489" cy="435133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0" marR="0" lvl="0" indent="-228600" algn="l" fontAlgn="base">
              <a:buFont typeface="Arial" panose="020B0604020202020204" pitchFamily="34" charset="0"/>
              <a:buChar char="•"/>
              <a:tabLst/>
            </a:pPr>
            <a:endParaRPr lang="en-US" altLang="en-US" b="0" i="0" u="none" strike="noStrike" normalizeH="0" baseline="0">
              <a:ln>
                <a:noFill/>
              </a:ln>
            </a:endParaRPr>
          </a:p>
          <a:p>
            <a:pPr marL="457200" marR="0" lvl="0" indent="-228600" algn="l" fontAlgn="base">
              <a:buFont typeface="Arial" panose="020B0604020202020204" pitchFamily="34" charset="0"/>
              <a:buChar char="•"/>
              <a:tabLst/>
            </a:pPr>
            <a:r>
              <a:rPr kumimoji="0" lang="en-US" altLang="en-US" b="0" i="0" u="none" strike="noStrike" normalizeH="0" baseline="0">
                <a:ln>
                  <a:noFill/>
                </a:ln>
              </a:rPr>
              <a:t>Develop a modular, machine-learning-based APT Detection and Mitigation framework.</a:t>
            </a:r>
            <a:endParaRPr lang="en-US" altLang="en-US" b="0" i="0" u="none" strike="noStrike" normalizeH="0" baseline="0">
              <a:ln>
                <a:noFill/>
              </a:ln>
            </a:endParaRPr>
          </a:p>
          <a:p>
            <a:pPr marL="457200" marR="0" lvl="0" indent="-228600" algn="l" fontAlgn="base">
              <a:buFont typeface="Arial" panose="020B0604020202020204" pitchFamily="34" charset="0"/>
              <a:buChar char="•"/>
              <a:tabLst/>
            </a:pPr>
            <a:r>
              <a:rPr kumimoji="0" lang="en-US" altLang="en-US" b="0" i="0" u="none" strike="noStrike" normalizeH="0" baseline="0">
                <a:ln>
                  <a:noFill/>
                </a:ln>
              </a:rPr>
              <a:t>Address each APT lifecycle stage- reconnaissance, delivery, exploitation, and execution. </a:t>
            </a:r>
            <a:endParaRPr lang="en-US" altLang="en-US" b="0" i="0" u="none" strike="noStrike" normalizeH="0" baseline="0">
              <a:ln>
                <a:noFill/>
              </a:ln>
            </a:endParaRPr>
          </a:p>
        </p:txBody>
      </p:sp>
      <p:sp>
        <p:nvSpPr>
          <p:cNvPr id="13" name="Oval 12">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Block Arc 14">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reeform: Shape 6">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8" name="Straight Connector 7">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3" name="Arc 22">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Freeform: Shape 24">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78887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F25A2-0ABA-476F-93A9-CAE8E1CC4A08}"/>
              </a:ext>
            </a:extLst>
          </p:cNvPr>
          <p:cNvSpPr>
            <a:spLocks noGrp="1"/>
          </p:cNvSpPr>
          <p:nvPr>
            <p:ph type="title"/>
          </p:nvPr>
        </p:nvSpPr>
        <p:spPr>
          <a:xfrm>
            <a:off x="0" y="-76200"/>
            <a:ext cx="10363200" cy="1362075"/>
          </a:xfrm>
        </p:spPr>
        <p:txBody>
          <a:bodyPr/>
          <a:lstStyle/>
          <a:p>
            <a:r>
              <a:rPr lang="en-US"/>
              <a:t>  </a:t>
            </a:r>
            <a:r>
              <a:rPr lang="en-US" b="1"/>
              <a:t>References</a:t>
            </a:r>
          </a:p>
        </p:txBody>
      </p:sp>
      <p:sp>
        <p:nvSpPr>
          <p:cNvPr id="3" name="Text Placeholder 2">
            <a:extLst>
              <a:ext uri="{FF2B5EF4-FFF2-40B4-BE49-F238E27FC236}">
                <a16:creationId xmlns:a16="http://schemas.microsoft.com/office/drawing/2014/main" id="{BEF3D551-122C-4719-815B-4B734524ED38}"/>
              </a:ext>
            </a:extLst>
          </p:cNvPr>
          <p:cNvSpPr>
            <a:spLocks noGrp="1"/>
          </p:cNvSpPr>
          <p:nvPr>
            <p:ph type="body" idx="1"/>
          </p:nvPr>
        </p:nvSpPr>
        <p:spPr>
          <a:xfrm>
            <a:off x="1551139" y="761412"/>
            <a:ext cx="9851345" cy="4971273"/>
          </a:xfrm>
        </p:spPr>
        <p:txBody>
          <a:bodyPr vert="horz" lIns="91440" tIns="45720" rIns="91440" bIns="45720" rtlCol="0" anchor="t">
            <a:normAutofit/>
          </a:bodyPr>
          <a:lstStyle/>
          <a:p>
            <a:endParaRPr lang="en-US"/>
          </a:p>
          <a:p>
            <a:endParaRPr lang="en-US"/>
          </a:p>
          <a:p>
            <a:endParaRPr lang="en-US">
              <a:ea typeface="+mn-lt"/>
              <a:cs typeface="+mn-lt"/>
            </a:endParaRPr>
          </a:p>
          <a:p>
            <a:pPr marL="342900" indent="-342900" algn="just">
              <a:buChar char="•"/>
            </a:pPr>
            <a:r>
              <a:rPr lang="en-US">
                <a:ea typeface="+mn-lt"/>
                <a:cs typeface="+mn-lt"/>
                <a:hlinkClick r:id="rId2"/>
              </a:rPr>
              <a:t>https://www.kaggle.com/datasets/subhajournal/phishingemails</a:t>
            </a:r>
          </a:p>
          <a:p>
            <a:pPr marL="342900" indent="-342900" algn="just">
              <a:buChar char="•"/>
            </a:pPr>
            <a:r>
              <a:rPr lang="en-US">
                <a:ea typeface="+mn-lt"/>
                <a:cs typeface="+mn-lt"/>
                <a:hlinkClick r:id="rId3"/>
              </a:rPr>
              <a:t>https://www.kaggle.com/datasets/naserabdullahalam/phishing-email-dataset?  select=phishing_email.csv</a:t>
            </a:r>
            <a:endParaRPr lang="en-US">
              <a:ea typeface="Calibri"/>
              <a:cs typeface="Calibri"/>
            </a:endParaRPr>
          </a:p>
          <a:p>
            <a:pPr marL="342900" indent="-342900" algn="just">
              <a:buChar char="•"/>
            </a:pPr>
            <a:r>
              <a:rPr lang="en-US">
                <a:ea typeface="+mn-lt"/>
                <a:cs typeface="+mn-lt"/>
                <a:hlinkClick r:id="rId4"/>
              </a:rPr>
              <a:t>https://www.perplexity.ai/search/-uBv.w5coRx6rm5XyvkM__A?2=r</a:t>
            </a:r>
            <a:r>
              <a:rPr lang="en-US">
                <a:solidFill>
                  <a:srgbClr val="000000"/>
                </a:solidFill>
                <a:ea typeface="+mn-lt"/>
                <a:cs typeface="+mn-lt"/>
              </a:rPr>
              <a:t> </a:t>
            </a:r>
            <a:endParaRPr lang="en-US">
              <a:ea typeface="+mn-lt"/>
              <a:cs typeface="+mn-lt"/>
            </a:endParaRPr>
          </a:p>
          <a:p>
            <a:pPr marL="342900" indent="-342900" algn="just">
              <a:buChar char="•"/>
            </a:pPr>
            <a:r>
              <a:rPr lang="en-US">
                <a:solidFill>
                  <a:srgbClr val="000000"/>
                </a:solidFill>
                <a:ea typeface="+mn-lt"/>
                <a:cs typeface="+mn-lt"/>
                <a:hlinkClick r:id="rId5"/>
              </a:rPr>
              <a:t>https://github.com/kregg34/EmailHeaderAnomalyDetection/tree/master</a:t>
            </a:r>
            <a:r>
              <a:rPr lang="en-US">
                <a:solidFill>
                  <a:srgbClr val="000000"/>
                </a:solidFill>
                <a:ea typeface="+mn-lt"/>
                <a:cs typeface="+mn-lt"/>
              </a:rPr>
              <a:t> </a:t>
            </a:r>
          </a:p>
          <a:p>
            <a:pPr marL="342900" indent="-342900" algn="just">
              <a:buClr>
                <a:srgbClr val="1287C3"/>
              </a:buClr>
              <a:buChar char="•"/>
            </a:pPr>
            <a:r>
              <a:rPr lang="en-US">
                <a:ea typeface="+mn-lt"/>
                <a:cs typeface="+mn-lt"/>
              </a:rPr>
              <a:t>S. Salloum, "A Systematic Literature Review on Phishing Email Detection Using Natural Language Processing Techniques," IEEE Access, vol. 10, p. 25, 2022. </a:t>
            </a:r>
          </a:p>
          <a:p>
            <a:pPr marL="342900" indent="-342900" algn="just">
              <a:buClr>
                <a:srgbClr val="1287C3"/>
              </a:buClr>
              <a:buChar char="•"/>
            </a:pPr>
            <a:endParaRPr lang="en-US">
              <a:ea typeface="+mn-lt"/>
              <a:cs typeface="+mn-lt"/>
            </a:endParaRPr>
          </a:p>
          <a:p>
            <a:pPr algn="l"/>
            <a:endParaRPr lang="en-US">
              <a:ea typeface="+mn-lt"/>
              <a:cs typeface="+mn-lt"/>
            </a:endParaRPr>
          </a:p>
        </p:txBody>
      </p:sp>
    </p:spTree>
    <p:extLst>
      <p:ext uri="{BB962C8B-B14F-4D97-AF65-F5344CB8AC3E}">
        <p14:creationId xmlns:p14="http://schemas.microsoft.com/office/powerpoint/2010/main" val="32502148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22D6841-38F8-FF96-8E85-1E7D3E22A371}"/>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37940BB-FBC4-492E-BD92-3B7B914D0E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2996B546-978B-EE17-648C-9FCC8081CC4B}"/>
              </a:ext>
            </a:extLst>
          </p:cNvPr>
          <p:cNvSpPr>
            <a:spLocks noGrp="1"/>
          </p:cNvSpPr>
          <p:nvPr>
            <p:ph type="title"/>
          </p:nvPr>
        </p:nvSpPr>
        <p:spPr>
          <a:xfrm>
            <a:off x="4853988" y="320041"/>
            <a:ext cx="6707084" cy="3892668"/>
          </a:xfrm>
        </p:spPr>
        <p:txBody>
          <a:bodyPr vert="horz" lIns="91440" tIns="45720" rIns="91440" bIns="45720" rtlCol="0" anchor="b">
            <a:normAutofit/>
          </a:bodyPr>
          <a:lstStyle/>
          <a:p>
            <a:r>
              <a:rPr lang="en-US" sz="6600" kern="1200">
                <a:solidFill>
                  <a:schemeClr val="tx1"/>
                </a:solidFill>
                <a:latin typeface="+mj-lt"/>
                <a:ea typeface="+mj-ea"/>
                <a:cs typeface="+mj-cs"/>
              </a:rPr>
              <a:t>IT21825682 | H.P.D.D.M Wickramasinghe</a:t>
            </a:r>
          </a:p>
        </p:txBody>
      </p:sp>
      <p:sp>
        <p:nvSpPr>
          <p:cNvPr id="6" name="Text Placeholder 5">
            <a:extLst>
              <a:ext uri="{FF2B5EF4-FFF2-40B4-BE49-F238E27FC236}">
                <a16:creationId xmlns:a16="http://schemas.microsoft.com/office/drawing/2014/main" id="{073641AC-4FCA-E4AE-BE69-A6D1940D3F4C}"/>
              </a:ext>
            </a:extLst>
          </p:cNvPr>
          <p:cNvSpPr>
            <a:spLocks noGrp="1"/>
          </p:cNvSpPr>
          <p:nvPr>
            <p:ph type="body" idx="1"/>
          </p:nvPr>
        </p:nvSpPr>
        <p:spPr>
          <a:xfrm>
            <a:off x="4853699" y="4631161"/>
            <a:ext cx="6707366" cy="1569486"/>
          </a:xfrm>
        </p:spPr>
        <p:txBody>
          <a:bodyPr vert="horz" lIns="91440" tIns="45720" rIns="91440" bIns="45720" rtlCol="0">
            <a:normAutofit/>
          </a:bodyPr>
          <a:lstStyle/>
          <a:p>
            <a:r>
              <a:rPr lang="en-US" b="1" kern="1200">
                <a:solidFill>
                  <a:schemeClr val="tx1"/>
                </a:solidFill>
                <a:latin typeface="+mn-lt"/>
                <a:ea typeface="+mn-ea"/>
                <a:cs typeface="+mn-cs"/>
              </a:rPr>
              <a:t>Malware Execution Phase detection using Memory Forensics</a:t>
            </a:r>
          </a:p>
        </p:txBody>
      </p:sp>
      <p:pic>
        <p:nvPicPr>
          <p:cNvPr id="2" name="Picture 1">
            <a:extLst>
              <a:ext uri="{FF2B5EF4-FFF2-40B4-BE49-F238E27FC236}">
                <a16:creationId xmlns:a16="http://schemas.microsoft.com/office/drawing/2014/main" id="{2ADE7847-658F-7184-0CF9-36F190C2FB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5923" y="1544902"/>
            <a:ext cx="1973377" cy="2538106"/>
          </a:xfrm>
          <a:prstGeom prst="rect">
            <a:avLst/>
          </a:prstGeom>
          <a:ln>
            <a:solidFill>
              <a:schemeClr val="tx1"/>
            </a:solidFill>
          </a:ln>
        </p:spPr>
      </p:pic>
      <p:sp>
        <p:nvSpPr>
          <p:cNvPr id="1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3987" y="4409267"/>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1C14507-2E6C-D781-F527-61E74035E62D}"/>
              </a:ext>
            </a:extLst>
          </p:cNvPr>
          <p:cNvSpPr/>
          <p:nvPr/>
        </p:nvSpPr>
        <p:spPr>
          <a:xfrm>
            <a:off x="3757601" y="6385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IT21825682</a:t>
            </a:r>
            <a:r>
              <a:rPr lang="en-US" sz="1800">
                <a:solidFill>
                  <a:schemeClr val="tx1"/>
                </a:solidFill>
              </a:rPr>
              <a:t>   |   H.P.D.D.M Wickramasinghe |   </a:t>
            </a:r>
            <a:r>
              <a:rPr lang="en-US">
                <a:solidFill>
                  <a:schemeClr val="tx1"/>
                </a:solidFill>
              </a:rPr>
              <a:t>R25-037</a:t>
            </a:r>
            <a:endParaRPr lang="en-US" sz="1800" b="0">
              <a:solidFill>
                <a:schemeClr val="tx1"/>
              </a:solidFill>
            </a:endParaRPr>
          </a:p>
        </p:txBody>
      </p:sp>
    </p:spTree>
    <p:extLst>
      <p:ext uri="{BB962C8B-B14F-4D97-AF65-F5344CB8AC3E}">
        <p14:creationId xmlns:p14="http://schemas.microsoft.com/office/powerpoint/2010/main" val="31828984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E8883F-180F-41FF-B53F-EF49BD9568CA}"/>
              </a:ext>
            </a:extLst>
          </p:cNvPr>
          <p:cNvSpPr>
            <a:spLocks noGrp="1"/>
          </p:cNvSpPr>
          <p:nvPr>
            <p:ph type="title"/>
          </p:nvPr>
        </p:nvSpPr>
        <p:spPr>
          <a:xfrm>
            <a:off x="3536005" y="633716"/>
            <a:ext cx="6040876" cy="1337756"/>
          </a:xfrm>
        </p:spPr>
        <p:txBody>
          <a:bodyPr>
            <a:noAutofit/>
          </a:bodyPr>
          <a:lstStyle/>
          <a:p>
            <a:r>
              <a:rPr lang="en-US"/>
              <a:t>Research Question</a:t>
            </a:r>
            <a:br>
              <a:rPr lang="en-US"/>
            </a:br>
            <a:endParaRPr lang="en-US"/>
          </a:p>
        </p:txBody>
      </p:sp>
      <p:sp>
        <p:nvSpPr>
          <p:cNvPr id="6" name="Text Placeholder 5">
            <a:extLst>
              <a:ext uri="{FF2B5EF4-FFF2-40B4-BE49-F238E27FC236}">
                <a16:creationId xmlns:a16="http://schemas.microsoft.com/office/drawing/2014/main" id="{1A53AEB1-B06A-4385-9D7D-63D45599F0F2}"/>
              </a:ext>
            </a:extLst>
          </p:cNvPr>
          <p:cNvSpPr>
            <a:spLocks noGrp="1"/>
          </p:cNvSpPr>
          <p:nvPr>
            <p:ph type="body" idx="1"/>
          </p:nvPr>
        </p:nvSpPr>
        <p:spPr>
          <a:xfrm>
            <a:off x="982494" y="1312660"/>
            <a:ext cx="10363200" cy="1500187"/>
          </a:xfrm>
        </p:spPr>
        <p:txBody>
          <a:bodyPr>
            <a:normAutofit/>
          </a:bodyPr>
          <a:lstStyle/>
          <a:p>
            <a:pPr algn="ctr"/>
            <a:r>
              <a:rPr lang="en-US">
                <a:solidFill>
                  <a:schemeClr val="tx1"/>
                </a:solidFill>
              </a:rPr>
              <a:t>How can temporal patterns in memory snapshots, derived through memory forensics, be utilized to detect malicious execution during an APT attack?</a:t>
            </a:r>
            <a:endParaRPr lang="en-US">
              <a:solidFill>
                <a:schemeClr val="tx1"/>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45C18DFF-2971-14FC-6309-F58E39E65935}"/>
              </a:ext>
            </a:extLst>
          </p:cNvPr>
          <p:cNvSpPr/>
          <p:nvPr/>
        </p:nvSpPr>
        <p:spPr>
          <a:xfrm>
            <a:off x="3424011" y="638726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IT21825682</a:t>
            </a:r>
            <a:r>
              <a:rPr lang="en-US" sz="1800">
                <a:solidFill>
                  <a:schemeClr val="tx1"/>
                </a:solidFill>
              </a:rPr>
              <a:t>   |   H.P.D.D.M Wickramasinghe |   </a:t>
            </a:r>
            <a:r>
              <a:rPr lang="en-US">
                <a:solidFill>
                  <a:schemeClr val="tx1"/>
                </a:solidFill>
              </a:rPr>
              <a:t>R25-037</a:t>
            </a:r>
            <a:endParaRPr lang="en-US" sz="1800" b="0">
              <a:solidFill>
                <a:schemeClr val="tx1"/>
              </a:solidFill>
            </a:endParaRPr>
          </a:p>
        </p:txBody>
      </p:sp>
      <p:pic>
        <p:nvPicPr>
          <p:cNvPr id="3" name="Picture 2" descr="Cartoon Kids Boy Question Isolated Free PNG Free PNG 24484038 PNG">
            <a:extLst>
              <a:ext uri="{FF2B5EF4-FFF2-40B4-BE49-F238E27FC236}">
                <a16:creationId xmlns:a16="http://schemas.microsoft.com/office/drawing/2014/main" id="{3AD94746-76A6-3181-93A7-13E6C8CFF1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9137" y="3297483"/>
            <a:ext cx="3272344" cy="3272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9554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9CE37-0B7D-1D14-A8F4-FFCEBDEFD222}"/>
              </a:ext>
            </a:extLst>
          </p:cNvPr>
          <p:cNvSpPr>
            <a:spLocks noGrp="1"/>
          </p:cNvSpPr>
          <p:nvPr>
            <p:ph type="title"/>
          </p:nvPr>
        </p:nvSpPr>
        <p:spPr>
          <a:xfrm>
            <a:off x="3960778" y="163976"/>
            <a:ext cx="4891392" cy="1158692"/>
          </a:xfrm>
        </p:spPr>
        <p:txBody>
          <a:bodyPr>
            <a:noAutofit/>
          </a:bodyPr>
          <a:lstStyle/>
          <a:p>
            <a:r>
              <a:rPr lang="en-US"/>
              <a:t>Research Gap</a:t>
            </a:r>
          </a:p>
        </p:txBody>
      </p:sp>
      <p:sp>
        <p:nvSpPr>
          <p:cNvPr id="3" name="Text Placeholder 2">
            <a:extLst>
              <a:ext uri="{FF2B5EF4-FFF2-40B4-BE49-F238E27FC236}">
                <a16:creationId xmlns:a16="http://schemas.microsoft.com/office/drawing/2014/main" id="{44FB960F-548F-209F-E1EA-ED704A1A67B8}"/>
              </a:ext>
            </a:extLst>
          </p:cNvPr>
          <p:cNvSpPr>
            <a:spLocks noGrp="1"/>
          </p:cNvSpPr>
          <p:nvPr>
            <p:ph type="body" idx="1"/>
          </p:nvPr>
        </p:nvSpPr>
        <p:spPr>
          <a:xfrm>
            <a:off x="1188706" y="1414422"/>
            <a:ext cx="10435536" cy="2411361"/>
          </a:xfrm>
        </p:spPr>
        <p:txBody>
          <a:bodyPr>
            <a:normAutofit/>
          </a:bodyPr>
          <a:lstStyle/>
          <a:p>
            <a:pPr algn="l"/>
            <a:r>
              <a:rPr lang="en-US" sz="2400">
                <a:solidFill>
                  <a:schemeClr val="tx1"/>
                </a:solidFill>
              </a:rPr>
              <a:t>Despite the growing use of memory forensics in detecting and analyzing advanced persistent threats (APT), there remains a significant gap in applying </a:t>
            </a:r>
            <a:r>
              <a:rPr lang="en-US" sz="2400" b="1">
                <a:solidFill>
                  <a:schemeClr val="tx1"/>
                </a:solidFill>
              </a:rPr>
              <a:t>real-time temporal anomaly detection</a:t>
            </a:r>
            <a:r>
              <a:rPr lang="en-US" sz="2400">
                <a:solidFill>
                  <a:schemeClr val="tx1"/>
                </a:solidFill>
              </a:rPr>
              <a:t> for identifying malicious processes running in system memory during the </a:t>
            </a:r>
            <a:r>
              <a:rPr lang="en-US" sz="2400" b="1">
                <a:solidFill>
                  <a:schemeClr val="tx1"/>
                </a:solidFill>
              </a:rPr>
              <a:t>execution phase</a:t>
            </a:r>
            <a:r>
              <a:rPr lang="en-US" sz="2400">
                <a:solidFill>
                  <a:schemeClr val="tx1"/>
                </a:solidFill>
              </a:rPr>
              <a:t>.</a:t>
            </a:r>
          </a:p>
        </p:txBody>
      </p:sp>
      <p:sp>
        <p:nvSpPr>
          <p:cNvPr id="4" name="Rectangle 3">
            <a:extLst>
              <a:ext uri="{FF2B5EF4-FFF2-40B4-BE49-F238E27FC236}">
                <a16:creationId xmlns:a16="http://schemas.microsoft.com/office/drawing/2014/main" id="{5610215F-A05B-2568-D38E-512CF7EE528E}"/>
              </a:ext>
            </a:extLst>
          </p:cNvPr>
          <p:cNvSpPr/>
          <p:nvPr/>
        </p:nvSpPr>
        <p:spPr>
          <a:xfrm>
            <a:off x="3482377" y="6328899"/>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IT21825682</a:t>
            </a:r>
            <a:r>
              <a:rPr lang="en-US" sz="1800">
                <a:solidFill>
                  <a:schemeClr val="tx1"/>
                </a:solidFill>
              </a:rPr>
              <a:t>   |   H.P.D.D.M Wickramasinghe |   </a:t>
            </a:r>
            <a:r>
              <a:rPr lang="en-US">
                <a:solidFill>
                  <a:schemeClr val="tx1"/>
                </a:solidFill>
              </a:rPr>
              <a:t>R25-037</a:t>
            </a:r>
            <a:endParaRPr lang="en-US" sz="1800" b="0">
              <a:solidFill>
                <a:schemeClr val="tx1"/>
              </a:solidFill>
            </a:endParaRPr>
          </a:p>
        </p:txBody>
      </p:sp>
    </p:spTree>
    <p:extLst>
      <p:ext uri="{BB962C8B-B14F-4D97-AF65-F5344CB8AC3E}">
        <p14:creationId xmlns:p14="http://schemas.microsoft.com/office/powerpoint/2010/main" val="13413192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4385553" y="218872"/>
            <a:ext cx="3420894" cy="868362"/>
          </a:xfrm>
        </p:spPr>
        <p:txBody>
          <a:bodyPr>
            <a:normAutofit fontScale="90000"/>
          </a:bodyPr>
          <a:lstStyle/>
          <a:p>
            <a:br>
              <a:rPr lang="en-US" b="1"/>
            </a:br>
            <a:br>
              <a:rPr lang="en-US" b="1"/>
            </a:br>
            <a:r>
              <a:rPr lang="en-US" sz="6700"/>
              <a:t>Objective</a:t>
            </a:r>
            <a:br>
              <a:rPr lang="en-US"/>
            </a:br>
            <a:br>
              <a:rPr lang="en-US"/>
            </a:br>
            <a:endParaRPr lang="en-US"/>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1086643" y="1314854"/>
            <a:ext cx="10018713" cy="3124201"/>
          </a:xfrm>
        </p:spPr>
        <p:txBody>
          <a:bodyPr>
            <a:noAutofit/>
          </a:bodyPr>
          <a:lstStyle/>
          <a:p>
            <a:pPr marL="0" indent="0">
              <a:buNone/>
            </a:pPr>
            <a:r>
              <a:rPr lang="en-US" sz="2400"/>
              <a:t>Develop an advanced </a:t>
            </a:r>
            <a:r>
              <a:rPr lang="en-US" sz="2400" b="1"/>
              <a:t>execution-phase detection</a:t>
            </a:r>
            <a:r>
              <a:rPr lang="en-US" sz="2400"/>
              <a:t> framework that leverages </a:t>
            </a:r>
            <a:r>
              <a:rPr lang="en-US" sz="2400" b="1"/>
              <a:t>memory forensics</a:t>
            </a:r>
            <a:r>
              <a:rPr lang="en-US" sz="2400"/>
              <a:t>, </a:t>
            </a:r>
            <a:r>
              <a:rPr lang="en-US" sz="2400" b="1"/>
              <a:t>temporal modeling</a:t>
            </a:r>
            <a:r>
              <a:rPr lang="en-US" sz="2400"/>
              <a:t>, and </a:t>
            </a:r>
            <a:r>
              <a:rPr lang="en-US" sz="2400" b="1"/>
              <a:t>real-time anomaly detection</a:t>
            </a:r>
            <a:r>
              <a:rPr lang="en-US" sz="2400"/>
              <a:t> to identify and mitigate malicious processes during the execution phase of an APT attack.</a:t>
            </a:r>
          </a:p>
          <a:p>
            <a:pPr marL="0" indent="0">
              <a:buNone/>
            </a:pPr>
            <a:endParaRPr lang="en-US" sz="2400"/>
          </a:p>
          <a:p>
            <a:pPr marL="0" indent="0">
              <a:buNone/>
            </a:pPr>
            <a:endParaRPr lang="en-US" sz="240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53BC6953-1A26-B3F5-A78D-B6B1207D3A50}"/>
              </a:ext>
            </a:extLst>
          </p:cNvPr>
          <p:cNvSpPr/>
          <p:nvPr/>
        </p:nvSpPr>
        <p:spPr>
          <a:xfrm>
            <a:off x="3394194" y="644683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IT21825682</a:t>
            </a:r>
            <a:r>
              <a:rPr lang="en-US" sz="1800">
                <a:solidFill>
                  <a:schemeClr val="tx1"/>
                </a:solidFill>
              </a:rPr>
              <a:t>   |   H.P.D.D.M Wickramasinghe |   </a:t>
            </a:r>
            <a:r>
              <a:rPr lang="en-US">
                <a:solidFill>
                  <a:schemeClr val="tx1"/>
                </a:solidFill>
              </a:rPr>
              <a:t>R25-037</a:t>
            </a:r>
            <a:endParaRPr lang="en-US" sz="1800" b="0">
              <a:solidFill>
                <a:schemeClr val="tx1"/>
              </a:solidFill>
            </a:endParaRPr>
          </a:p>
        </p:txBody>
      </p:sp>
    </p:spTree>
    <p:extLst>
      <p:ext uri="{BB962C8B-B14F-4D97-AF65-F5344CB8AC3E}">
        <p14:creationId xmlns:p14="http://schemas.microsoft.com/office/powerpoint/2010/main" val="17060565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772710" y="425863"/>
            <a:ext cx="4646579" cy="792162"/>
          </a:xfrm>
        </p:spPr>
        <p:txBody>
          <a:bodyPr>
            <a:noAutofit/>
          </a:bodyPr>
          <a:lstStyle/>
          <a:p>
            <a:r>
              <a:rPr lang="en-US" sz="6000">
                <a:cs typeface="Times New Roman" panose="02020603050405020304" pitchFamily="18" charset="0"/>
              </a:rPr>
              <a:t>Methodology</a:t>
            </a:r>
          </a:p>
        </p:txBody>
      </p:sp>
      <p:sp>
        <p:nvSpPr>
          <p:cNvPr id="2" name="Content Placeholder 1"/>
          <p:cNvSpPr>
            <a:spLocks noGrp="1" noChangeArrowheads="1"/>
          </p:cNvSpPr>
          <p:nvPr>
            <p:ph idx="1"/>
          </p:nvPr>
        </p:nvSpPr>
        <p:spPr bwMode="auto">
          <a:xfrm>
            <a:off x="467918" y="1389218"/>
            <a:ext cx="11256162" cy="5042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buNone/>
            </a:pPr>
            <a:r>
              <a:rPr lang="en-US" sz="2400" b="1"/>
              <a:t>1. Dataset Collection</a:t>
            </a:r>
          </a:p>
          <a:p>
            <a:r>
              <a:rPr lang="en-US" sz="2400"/>
              <a:t>Memory snapshots from regular systems (normal behavior).</a:t>
            </a:r>
          </a:p>
          <a:p>
            <a:r>
              <a:rPr lang="en-US" sz="2400"/>
              <a:t>Memory dumps from systems with known malicious processes (e.g., APT attacks, malware infections).</a:t>
            </a:r>
          </a:p>
          <a:p>
            <a:pPr marL="0" indent="0">
              <a:buNone/>
            </a:pPr>
            <a:r>
              <a:rPr lang="en-US" sz="2400" b="1"/>
              <a:t>2. Preprocessing Pipeline Design</a:t>
            </a:r>
          </a:p>
          <a:p>
            <a:r>
              <a:rPr lang="en-US" sz="2400" b="1"/>
              <a:t>Objective</a:t>
            </a:r>
            <a:r>
              <a:rPr lang="en-US" sz="2400"/>
              <a:t>: Develop a preprocessing pipeline to clean, extract, and transform relevant features from memory dumps.</a:t>
            </a:r>
            <a:endParaRPr lang="en-US" sz="2400" b="1"/>
          </a:p>
          <a:p>
            <a:pPr marL="0" indent="0">
              <a:buNone/>
            </a:pPr>
            <a:r>
              <a:rPr lang="en-US" sz="2400" b="1"/>
              <a:t>3. Temporal Analysis Using LSTM</a:t>
            </a:r>
          </a:p>
          <a:p>
            <a:r>
              <a:rPr lang="en-US" sz="2400" b="1"/>
              <a:t>Objective: </a:t>
            </a:r>
            <a:r>
              <a:rPr lang="en-US" sz="2400"/>
              <a:t>Apply LSTM (Long Short-Term Memory) models to detect sequential anomalies in memory behavior.</a:t>
            </a:r>
          </a:p>
          <a:p>
            <a:pPr marL="0" indent="0">
              <a:buNone/>
            </a:pPr>
            <a:endParaRPr lang="en-US" sz="2400"/>
          </a:p>
          <a:p>
            <a:pPr marL="1143000" lvl="2" indent="-228600">
              <a:buFont typeface="Arial" panose="020B0604020202020204" pitchFamily="34" charset="0"/>
              <a:buChar char="•"/>
            </a:pPr>
            <a:endParaRPr lang="en-US" sz="2400"/>
          </a:p>
        </p:txBody>
      </p:sp>
      <p:sp>
        <p:nvSpPr>
          <p:cNvPr id="3" name="Rectangle 2">
            <a:extLst>
              <a:ext uri="{FF2B5EF4-FFF2-40B4-BE49-F238E27FC236}">
                <a16:creationId xmlns:a16="http://schemas.microsoft.com/office/drawing/2014/main" id="{BC83A765-6480-51A7-B8C3-6D996BEC0CE0}"/>
              </a:ext>
            </a:extLst>
          </p:cNvPr>
          <p:cNvSpPr/>
          <p:nvPr/>
        </p:nvSpPr>
        <p:spPr>
          <a:xfrm>
            <a:off x="3410940" y="643213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IT21825682</a:t>
            </a:r>
            <a:r>
              <a:rPr lang="en-US" sz="1800">
                <a:solidFill>
                  <a:schemeClr val="tx1"/>
                </a:solidFill>
              </a:rPr>
              <a:t>   |   H.P.D.D.M Wickramasinghe |   </a:t>
            </a:r>
            <a:r>
              <a:rPr lang="en-US">
                <a:solidFill>
                  <a:schemeClr val="tx1"/>
                </a:solidFill>
              </a:rPr>
              <a:t>R25-037</a:t>
            </a:r>
            <a:endParaRPr lang="en-US" sz="1800" b="0">
              <a:solidFill>
                <a:schemeClr val="tx1"/>
              </a:solidFill>
            </a:endParaRPr>
          </a:p>
        </p:txBody>
      </p:sp>
    </p:spTree>
    <p:extLst>
      <p:ext uri="{BB962C8B-B14F-4D97-AF65-F5344CB8AC3E}">
        <p14:creationId xmlns:p14="http://schemas.microsoft.com/office/powerpoint/2010/main" val="20362694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0EC83-596D-6F7F-FBBA-492B18266ACC}"/>
              </a:ext>
            </a:extLst>
          </p:cNvPr>
          <p:cNvSpPr>
            <a:spLocks noGrp="1"/>
          </p:cNvSpPr>
          <p:nvPr>
            <p:ph type="title"/>
          </p:nvPr>
        </p:nvSpPr>
        <p:spPr>
          <a:xfrm>
            <a:off x="3790155" y="-155642"/>
            <a:ext cx="4611690" cy="1752599"/>
          </a:xfrm>
        </p:spPr>
        <p:txBody>
          <a:bodyPr>
            <a:normAutofit/>
          </a:bodyPr>
          <a:lstStyle/>
          <a:p>
            <a:r>
              <a:rPr lang="en-US" sz="6000">
                <a:cs typeface="Times New Roman" panose="02020603050405020304" pitchFamily="18" charset="0"/>
              </a:rPr>
              <a:t>Methodology</a:t>
            </a:r>
          </a:p>
        </p:txBody>
      </p:sp>
      <p:sp>
        <p:nvSpPr>
          <p:cNvPr id="3" name="Content Placeholder 2">
            <a:extLst>
              <a:ext uri="{FF2B5EF4-FFF2-40B4-BE49-F238E27FC236}">
                <a16:creationId xmlns:a16="http://schemas.microsoft.com/office/drawing/2014/main" id="{035F270A-BB77-4146-A99F-3AB328ECABDD}"/>
              </a:ext>
            </a:extLst>
          </p:cNvPr>
          <p:cNvSpPr>
            <a:spLocks noGrp="1"/>
          </p:cNvSpPr>
          <p:nvPr>
            <p:ph idx="1"/>
          </p:nvPr>
        </p:nvSpPr>
        <p:spPr>
          <a:xfrm>
            <a:off x="408755" y="1324587"/>
            <a:ext cx="11374489" cy="3124201"/>
          </a:xfrm>
        </p:spPr>
        <p:txBody>
          <a:bodyPr>
            <a:normAutofit/>
          </a:bodyPr>
          <a:lstStyle/>
          <a:p>
            <a:pPr marL="0" indent="0">
              <a:buNone/>
            </a:pPr>
            <a:r>
              <a:rPr lang="en-US" sz="2400" b="1"/>
              <a:t>4. Mitigation and Response</a:t>
            </a:r>
          </a:p>
          <a:p>
            <a:r>
              <a:rPr lang="en-US" sz="2400" b="1"/>
              <a:t>Objective: </a:t>
            </a:r>
            <a:r>
              <a:rPr lang="en-US" sz="2400"/>
              <a:t>Automatically mitigate detected threats by terminating malicious processes.</a:t>
            </a:r>
          </a:p>
          <a:p>
            <a:pPr marL="0" indent="0">
              <a:buNone/>
            </a:pPr>
            <a:r>
              <a:rPr lang="en-US" sz="2400" b="1"/>
              <a:t>5. Real-Time Visualization</a:t>
            </a:r>
          </a:p>
          <a:p>
            <a:r>
              <a:rPr lang="en-US" sz="2400" b="1"/>
              <a:t>Objective: </a:t>
            </a:r>
            <a:r>
              <a:rPr lang="en-US" sz="2400"/>
              <a:t>Provide real-time insights into detected threats and mitigation actions.</a:t>
            </a:r>
          </a:p>
          <a:p>
            <a:pPr marL="0" indent="0">
              <a:buNone/>
            </a:pPr>
            <a:endParaRPr lang="en-US" sz="2400"/>
          </a:p>
          <a:p>
            <a:pPr marL="0" indent="0">
              <a:buNone/>
            </a:pPr>
            <a:endParaRPr lang="en-US" sz="2400"/>
          </a:p>
          <a:p>
            <a:pPr marL="0" indent="0">
              <a:buNone/>
            </a:pPr>
            <a:endParaRPr lang="en-US" sz="2400"/>
          </a:p>
          <a:p>
            <a:pPr marL="0" indent="0">
              <a:buNone/>
            </a:pPr>
            <a:endParaRPr lang="en-US" sz="2400"/>
          </a:p>
        </p:txBody>
      </p:sp>
      <p:sp>
        <p:nvSpPr>
          <p:cNvPr id="4" name="Rectangle 3">
            <a:extLst>
              <a:ext uri="{FF2B5EF4-FFF2-40B4-BE49-F238E27FC236}">
                <a16:creationId xmlns:a16="http://schemas.microsoft.com/office/drawing/2014/main" id="{976754B6-11B6-74EB-E9F5-1DDD90976BCB}"/>
              </a:ext>
            </a:extLst>
          </p:cNvPr>
          <p:cNvSpPr/>
          <p:nvPr/>
        </p:nvSpPr>
        <p:spPr>
          <a:xfrm>
            <a:off x="3410940" y="639431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IT21825682</a:t>
            </a:r>
            <a:r>
              <a:rPr lang="en-US" sz="1800">
                <a:solidFill>
                  <a:schemeClr val="tx1"/>
                </a:solidFill>
              </a:rPr>
              <a:t>   |   H.P.D.D.M Wickramasinghe |   </a:t>
            </a:r>
            <a:r>
              <a:rPr lang="en-US">
                <a:solidFill>
                  <a:schemeClr val="tx1"/>
                </a:solidFill>
              </a:rPr>
              <a:t>R25-037</a:t>
            </a:r>
            <a:endParaRPr lang="en-US" sz="1800" b="0">
              <a:solidFill>
                <a:schemeClr val="tx1"/>
              </a:solidFill>
            </a:endParaRPr>
          </a:p>
        </p:txBody>
      </p:sp>
    </p:spTree>
    <p:extLst>
      <p:ext uri="{BB962C8B-B14F-4D97-AF65-F5344CB8AC3E}">
        <p14:creationId xmlns:p14="http://schemas.microsoft.com/office/powerpoint/2010/main" val="27405270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85445-7B91-345B-1BEB-0BA8AF84567C}"/>
              </a:ext>
            </a:extLst>
          </p:cNvPr>
          <p:cNvSpPr>
            <a:spLocks noGrp="1"/>
          </p:cNvSpPr>
          <p:nvPr>
            <p:ph type="title"/>
          </p:nvPr>
        </p:nvSpPr>
        <p:spPr>
          <a:xfrm>
            <a:off x="2720113" y="98559"/>
            <a:ext cx="6751773" cy="1199311"/>
          </a:xfrm>
        </p:spPr>
        <p:txBody>
          <a:bodyPr>
            <a:noAutofit/>
          </a:bodyPr>
          <a:lstStyle/>
          <a:p>
            <a:r>
              <a:rPr lang="en-US" sz="6000"/>
              <a:t>System Architecture</a:t>
            </a:r>
          </a:p>
        </p:txBody>
      </p:sp>
      <p:sp>
        <p:nvSpPr>
          <p:cNvPr id="6" name="Rectangle 5">
            <a:extLst>
              <a:ext uri="{FF2B5EF4-FFF2-40B4-BE49-F238E27FC236}">
                <a16:creationId xmlns:a16="http://schemas.microsoft.com/office/drawing/2014/main" id="{4BB6AE3C-A4E2-5433-E3A9-427BBBEC5B21}"/>
              </a:ext>
            </a:extLst>
          </p:cNvPr>
          <p:cNvSpPr/>
          <p:nvPr/>
        </p:nvSpPr>
        <p:spPr>
          <a:xfrm>
            <a:off x="3410940" y="639431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IT21825682</a:t>
            </a:r>
            <a:r>
              <a:rPr lang="en-US" sz="1800">
                <a:solidFill>
                  <a:schemeClr val="tx1"/>
                </a:solidFill>
              </a:rPr>
              <a:t>   |   H.P.D.D.M Wickramasinghe |   </a:t>
            </a:r>
            <a:r>
              <a:rPr lang="en-US">
                <a:solidFill>
                  <a:schemeClr val="tx1"/>
                </a:solidFill>
              </a:rPr>
              <a:t>R25-037</a:t>
            </a:r>
            <a:endParaRPr lang="en-US" sz="1800" b="0">
              <a:solidFill>
                <a:schemeClr val="tx1"/>
              </a:solidFill>
            </a:endParaRPr>
          </a:p>
        </p:txBody>
      </p:sp>
      <p:pic>
        <p:nvPicPr>
          <p:cNvPr id="8" name="Picture 7" descr="A diagram of a data processing process&#10;&#10;AI-generated content may be incorrect.">
            <a:extLst>
              <a:ext uri="{FF2B5EF4-FFF2-40B4-BE49-F238E27FC236}">
                <a16:creationId xmlns:a16="http://schemas.microsoft.com/office/drawing/2014/main" id="{D4394CBD-B626-3EB5-5257-A9AAF5CC7F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8894" y="1297870"/>
            <a:ext cx="9674211" cy="4505643"/>
          </a:xfrm>
          <a:prstGeom prst="rect">
            <a:avLst/>
          </a:prstGeom>
        </p:spPr>
      </p:pic>
    </p:spTree>
    <p:extLst>
      <p:ext uri="{BB962C8B-B14F-4D97-AF65-F5344CB8AC3E}">
        <p14:creationId xmlns:p14="http://schemas.microsoft.com/office/powerpoint/2010/main" val="41892410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8B766E-9488-13DE-9C51-EC9B3CCDC471}"/>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Comparisons</a:t>
            </a:r>
          </a:p>
        </p:txBody>
      </p:sp>
      <p:pic>
        <p:nvPicPr>
          <p:cNvPr id="5" name="Picture 4">
            <a:extLst>
              <a:ext uri="{FF2B5EF4-FFF2-40B4-BE49-F238E27FC236}">
                <a16:creationId xmlns:a16="http://schemas.microsoft.com/office/drawing/2014/main" id="{819F4254-D613-8FFA-5A6C-560237D4007C}"/>
              </a:ext>
            </a:extLst>
          </p:cNvPr>
          <p:cNvPicPr>
            <a:picLocks noChangeAspect="1"/>
          </p:cNvPicPr>
          <p:nvPr/>
        </p:nvPicPr>
        <p:blipFill>
          <a:blip r:embed="rId2"/>
          <a:srcRect l="1753" t="1980" b="1562"/>
          <a:stretch/>
        </p:blipFill>
        <p:spPr>
          <a:xfrm>
            <a:off x="4777316" y="2083016"/>
            <a:ext cx="6780700" cy="2689639"/>
          </a:xfrm>
          <a:prstGeom prst="rect">
            <a:avLst/>
          </a:prstGeom>
        </p:spPr>
      </p:pic>
    </p:spTree>
    <p:extLst>
      <p:ext uri="{BB962C8B-B14F-4D97-AF65-F5344CB8AC3E}">
        <p14:creationId xmlns:p14="http://schemas.microsoft.com/office/powerpoint/2010/main" val="538286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5BD48-B9C1-AB3C-B2DF-C41B0C40E861}"/>
              </a:ext>
            </a:extLst>
          </p:cNvPr>
          <p:cNvSpPr>
            <a:spLocks noGrp="1"/>
          </p:cNvSpPr>
          <p:nvPr>
            <p:ph type="title"/>
          </p:nvPr>
        </p:nvSpPr>
        <p:spPr>
          <a:xfrm>
            <a:off x="3169658" y="0"/>
            <a:ext cx="6648014" cy="1385274"/>
          </a:xfrm>
        </p:spPr>
        <p:txBody>
          <a:bodyPr>
            <a:normAutofit fontScale="90000"/>
          </a:bodyPr>
          <a:lstStyle/>
          <a:p>
            <a:r>
              <a:rPr lang="en-US" sz="6000"/>
              <a:t>Tools and Technology</a:t>
            </a:r>
          </a:p>
        </p:txBody>
      </p:sp>
      <p:sp>
        <p:nvSpPr>
          <p:cNvPr id="4" name="Rectangle 1">
            <a:extLst>
              <a:ext uri="{FF2B5EF4-FFF2-40B4-BE49-F238E27FC236}">
                <a16:creationId xmlns:a16="http://schemas.microsoft.com/office/drawing/2014/main" id="{F1A87F18-D633-079B-1C3B-68EDFE16C515}"/>
              </a:ext>
            </a:extLst>
          </p:cNvPr>
          <p:cNvSpPr>
            <a:spLocks noGrp="1" noChangeArrowheads="1"/>
          </p:cNvSpPr>
          <p:nvPr>
            <p:ph idx="1"/>
          </p:nvPr>
        </p:nvSpPr>
        <p:spPr bwMode="auto">
          <a:xfrm>
            <a:off x="1548569" y="1209672"/>
            <a:ext cx="9094862" cy="3359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1" i="0" u="none" strike="noStrike" cap="none" normalizeH="0" baseline="0">
                <a:ln>
                  <a:noFill/>
                </a:ln>
                <a:solidFill>
                  <a:schemeClr val="tx1"/>
                </a:solidFill>
                <a:effectLst/>
              </a:rPr>
              <a:t>Memory Forensics Tools</a:t>
            </a:r>
            <a:r>
              <a:rPr kumimoji="0" lang="en-US" altLang="en-US" sz="2400" i="0" u="none" strike="noStrike" cap="none" normalizeH="0" baseline="0">
                <a:ln>
                  <a:noFill/>
                </a:ln>
                <a:solidFill>
                  <a:schemeClr val="tx1"/>
                </a:solidFill>
                <a:effectLst/>
              </a:rPr>
              <a:t>: </a:t>
            </a:r>
            <a:r>
              <a:rPr kumimoji="0" lang="en-US" altLang="en-US" sz="2400" i="0" u="none" strike="noStrike" cap="none" normalizeH="0" baseline="0" err="1">
                <a:ln>
                  <a:noFill/>
                </a:ln>
                <a:solidFill>
                  <a:schemeClr val="tx1"/>
                </a:solidFill>
                <a:effectLst/>
              </a:rPr>
              <a:t>Winpmem</a:t>
            </a:r>
            <a:r>
              <a:rPr kumimoji="0" lang="en-US" altLang="en-US" sz="2400" i="0" u="none" strike="noStrike" cap="none" normalizeH="0" baseline="0">
                <a:ln>
                  <a:noFill/>
                </a:ln>
                <a:solidFill>
                  <a:schemeClr val="tx1"/>
                </a:solidFill>
                <a:effectLst/>
              </a:rPr>
              <a:t>, Volatility</a:t>
            </a:r>
          </a:p>
          <a:p>
            <a:pPr marL="0" marR="0" lvl="0" indent="0" algn="l" defTabSz="914400" rtl="0" eaLnBrk="0" fontAlgn="base" latinLnBrk="0" hangingPunct="0">
              <a:lnSpc>
                <a:spcPct val="150000"/>
              </a:lnSpc>
              <a:spcBef>
                <a:spcPct val="0"/>
              </a:spcBef>
              <a:spcAft>
                <a:spcPct val="0"/>
              </a:spcAft>
              <a:buClrTx/>
              <a:buSzTx/>
              <a:buFontTx/>
              <a:buChar char="•"/>
              <a:tabLst/>
            </a:pPr>
            <a:r>
              <a:rPr lang="en-US" altLang="en-US" sz="2400" b="1"/>
              <a:t>Algorithm</a:t>
            </a:r>
            <a:r>
              <a:rPr kumimoji="0" lang="en-US" altLang="en-US" sz="2400" b="1" i="0" u="none" strike="noStrike" cap="none" normalizeH="0" baseline="0">
                <a:ln>
                  <a:noFill/>
                </a:ln>
                <a:solidFill>
                  <a:schemeClr val="tx1"/>
                </a:solidFill>
                <a:effectLst/>
              </a:rPr>
              <a:t>: </a:t>
            </a:r>
            <a:r>
              <a:rPr kumimoji="0" lang="en-US" altLang="en-US" sz="2400" i="0" u="none" strike="noStrike" cap="none" normalizeH="0" baseline="0">
                <a:ln>
                  <a:noFill/>
                </a:ln>
                <a:solidFill>
                  <a:schemeClr val="tx1"/>
                </a:solidFill>
                <a:effectLst/>
              </a:rPr>
              <a:t>LSTM (Long Short-Term Memory) network.</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1" i="0" u="none" strike="noStrike" cap="none" normalizeH="0" baseline="0">
                <a:ln>
                  <a:noFill/>
                </a:ln>
                <a:solidFill>
                  <a:schemeClr val="tx1"/>
                </a:solidFill>
                <a:effectLst/>
              </a:rPr>
              <a:t>Feature Extraction: </a:t>
            </a:r>
            <a:r>
              <a:rPr kumimoji="0" lang="en-US" altLang="en-US" sz="2400" i="0" u="none" strike="noStrike" cap="none" normalizeH="0" baseline="0">
                <a:ln>
                  <a:noFill/>
                </a:ln>
                <a:solidFill>
                  <a:schemeClr val="tx1"/>
                </a:solidFill>
                <a:effectLst/>
              </a:rPr>
              <a:t>Leveraging memory dumps to identify behavioral. </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1" i="0" u="none" strike="noStrike" cap="none" normalizeH="0" baseline="0">
                <a:ln>
                  <a:noFill/>
                </a:ln>
                <a:solidFill>
                  <a:schemeClr val="tx1"/>
                </a:solidFill>
                <a:effectLst/>
              </a:rPr>
              <a:t>Model Training: </a:t>
            </a:r>
            <a:r>
              <a:rPr kumimoji="0" lang="en-US" altLang="en-US" sz="2400" i="0" u="none" strike="noStrike" cap="none" normalizeH="0" baseline="0">
                <a:ln>
                  <a:noFill/>
                </a:ln>
                <a:solidFill>
                  <a:schemeClr val="tx1"/>
                </a:solidFill>
                <a:effectLst/>
              </a:rPr>
              <a:t>TensorFlow / </a:t>
            </a:r>
            <a:r>
              <a:rPr kumimoji="0" lang="en-US" altLang="en-US" sz="2400" i="0" u="none" strike="noStrike" cap="none" normalizeH="0" baseline="0" err="1">
                <a:ln>
                  <a:noFill/>
                </a:ln>
                <a:solidFill>
                  <a:schemeClr val="tx1"/>
                </a:solidFill>
                <a:effectLst/>
              </a:rPr>
              <a:t>Keras</a:t>
            </a:r>
            <a:r>
              <a:rPr kumimoji="0" lang="en-US" altLang="en-US" sz="2400" i="0" u="none" strike="noStrike" cap="none" normalizeH="0" baseline="0">
                <a:ln>
                  <a:noFill/>
                </a:ln>
                <a:solidFill>
                  <a:schemeClr val="tx1"/>
                </a:solidFill>
                <a:effectLst/>
              </a:rPr>
              <a:t> </a:t>
            </a:r>
            <a:r>
              <a:rPr lang="en-US" altLang="en-US" sz="2400"/>
              <a:t>, </a:t>
            </a:r>
            <a:r>
              <a:rPr lang="en-US" altLang="en-US" sz="2400" err="1"/>
              <a:t>Jupyter</a:t>
            </a:r>
            <a:r>
              <a:rPr lang="en-US" altLang="en-US" sz="2400"/>
              <a:t> Notebook</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1" i="0" u="none" strike="noStrike" cap="none" normalizeH="0" baseline="0">
                <a:ln>
                  <a:noFill/>
                </a:ln>
                <a:solidFill>
                  <a:schemeClr val="tx1"/>
                </a:solidFill>
                <a:effectLst/>
              </a:rPr>
              <a:t>Coding: </a:t>
            </a:r>
            <a:r>
              <a:rPr kumimoji="0" lang="en-US" altLang="en-US" sz="2400" i="0" u="none" strike="noStrike" cap="none" normalizeH="0" baseline="0">
                <a:ln>
                  <a:noFill/>
                </a:ln>
                <a:solidFill>
                  <a:schemeClr val="tx1"/>
                </a:solidFill>
                <a:effectLst/>
              </a:rPr>
              <a:t>Python, </a:t>
            </a:r>
            <a:r>
              <a:rPr kumimoji="0" lang="en-US" altLang="en-US" sz="2400" i="0" u="none" strike="noStrike" cap="none" normalizeH="0" baseline="0" err="1">
                <a:ln>
                  <a:noFill/>
                </a:ln>
                <a:solidFill>
                  <a:schemeClr val="tx1"/>
                </a:solidFill>
                <a:effectLst/>
              </a:rPr>
              <a:t>Powershell</a:t>
            </a:r>
            <a:r>
              <a:rPr kumimoji="0" lang="en-US" altLang="en-US" sz="2400" i="0" u="none" strike="noStrike" cap="none" normalizeH="0" baseline="0">
                <a:ln>
                  <a:noFill/>
                </a:ln>
                <a:solidFill>
                  <a:schemeClr val="tx1"/>
                </a:solidFill>
                <a:effectLst/>
              </a:rPr>
              <a:t>, React JS</a:t>
            </a:r>
          </a:p>
          <a:p>
            <a:pPr marL="0" marR="0" lvl="0" indent="0" algn="l" defTabSz="914400" rtl="0" eaLnBrk="0" fontAlgn="base" latinLnBrk="0" hangingPunct="0">
              <a:lnSpc>
                <a:spcPct val="150000"/>
              </a:lnSpc>
              <a:spcBef>
                <a:spcPct val="0"/>
              </a:spcBef>
              <a:spcAft>
                <a:spcPct val="0"/>
              </a:spcAft>
              <a:buClrTx/>
              <a:buSzTx/>
              <a:buFontTx/>
              <a:buChar char="•"/>
              <a:tabLst/>
            </a:pPr>
            <a:r>
              <a:rPr lang="en-US" altLang="en-US" sz="2400" b="1"/>
              <a:t>Testing: </a:t>
            </a:r>
            <a:r>
              <a:rPr lang="en-US" altLang="en-US" sz="2400"/>
              <a:t>Postman</a:t>
            </a:r>
            <a:endParaRPr kumimoji="0" lang="en-US" altLang="en-US" sz="2400" i="0" u="none" strike="noStrike" cap="none" normalizeH="0" baseline="0">
              <a:ln>
                <a:noFill/>
              </a:ln>
              <a:solidFill>
                <a:schemeClr val="tx1"/>
              </a:solidFill>
              <a:effectLst/>
            </a:endParaRPr>
          </a:p>
        </p:txBody>
      </p:sp>
      <p:sp>
        <p:nvSpPr>
          <p:cNvPr id="5" name="Rectangle 4">
            <a:extLst>
              <a:ext uri="{FF2B5EF4-FFF2-40B4-BE49-F238E27FC236}">
                <a16:creationId xmlns:a16="http://schemas.microsoft.com/office/drawing/2014/main" id="{DE58B63A-0DAF-8DE4-D0F7-44D38C1AA832}"/>
              </a:ext>
            </a:extLst>
          </p:cNvPr>
          <p:cNvSpPr/>
          <p:nvPr/>
        </p:nvSpPr>
        <p:spPr>
          <a:xfrm>
            <a:off x="3391485" y="630676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IT21825682</a:t>
            </a:r>
            <a:r>
              <a:rPr lang="en-US" sz="1800">
                <a:solidFill>
                  <a:schemeClr val="tx1"/>
                </a:solidFill>
              </a:rPr>
              <a:t>   |   H.P.D.D.M Wickramasinghe |   </a:t>
            </a:r>
            <a:r>
              <a:rPr lang="en-US">
                <a:solidFill>
                  <a:schemeClr val="tx1"/>
                </a:solidFill>
              </a:rPr>
              <a:t>R25-037</a:t>
            </a:r>
            <a:endParaRPr lang="en-US" sz="1800" b="0">
              <a:solidFill>
                <a:schemeClr val="tx1"/>
              </a:solidFill>
            </a:endParaRPr>
          </a:p>
        </p:txBody>
      </p:sp>
    </p:spTree>
    <p:extLst>
      <p:ext uri="{BB962C8B-B14F-4D97-AF65-F5344CB8AC3E}">
        <p14:creationId xmlns:p14="http://schemas.microsoft.com/office/powerpoint/2010/main" val="3081120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91983" y="1654530"/>
            <a:ext cx="5425781" cy="1088839"/>
          </a:xfrm>
        </p:spPr>
        <p:txBody>
          <a:bodyPr>
            <a:normAutofit/>
          </a:bodyPr>
          <a:lstStyle/>
          <a:p>
            <a:pPr algn="l"/>
            <a:r>
              <a:rPr lang="en-US"/>
              <a:t>Overall Solution</a:t>
            </a:r>
          </a:p>
        </p:txBody>
      </p:sp>
      <p:sp>
        <p:nvSpPr>
          <p:cNvPr id="3" name="Subtitle 2"/>
          <p:cNvSpPr>
            <a:spLocks noGrp="1"/>
          </p:cNvSpPr>
          <p:nvPr>
            <p:ph type="subTitle" idx="1"/>
          </p:nvPr>
        </p:nvSpPr>
        <p:spPr>
          <a:xfrm>
            <a:off x="902146" y="2624479"/>
            <a:ext cx="5425781" cy="1655762"/>
          </a:xfrm>
        </p:spPr>
        <p:txBody>
          <a:bodyPr>
            <a:noAutofit/>
          </a:bodyPr>
          <a:lstStyle/>
          <a:p>
            <a:pPr algn="l"/>
            <a:br>
              <a:rPr lang="en-US"/>
            </a:br>
            <a:r>
              <a:rPr lang="en-US">
                <a:cs typeface="Times New Roman"/>
              </a:rPr>
              <a:t>The framework integrates specialized ML techniques for each lifecycle stage, feeding into a centralized threat intelligence system. This system enables real-time detection, mitigation, and adaptability to evolving threats.</a:t>
            </a:r>
          </a:p>
        </p:txBody>
      </p:sp>
      <p:sp>
        <p:nvSpPr>
          <p:cNvPr id="6" name="Freeform: Shape 5">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Oval 6">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ock Arc 1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Shape 23">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6023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B8011-7647-9A07-221A-E07611BA0261}"/>
              </a:ext>
            </a:extLst>
          </p:cNvPr>
          <p:cNvSpPr>
            <a:spLocks noGrp="1"/>
          </p:cNvSpPr>
          <p:nvPr>
            <p:ph type="title"/>
          </p:nvPr>
        </p:nvSpPr>
        <p:spPr>
          <a:xfrm>
            <a:off x="3782827" y="188069"/>
            <a:ext cx="4626346" cy="1105710"/>
          </a:xfrm>
        </p:spPr>
        <p:txBody>
          <a:bodyPr>
            <a:normAutofit/>
          </a:bodyPr>
          <a:lstStyle/>
          <a:p>
            <a:r>
              <a:rPr lang="en-US" sz="6000"/>
              <a:t>Requirements</a:t>
            </a:r>
          </a:p>
        </p:txBody>
      </p:sp>
      <p:sp>
        <p:nvSpPr>
          <p:cNvPr id="3" name="Content Placeholder 2">
            <a:extLst>
              <a:ext uri="{FF2B5EF4-FFF2-40B4-BE49-F238E27FC236}">
                <a16:creationId xmlns:a16="http://schemas.microsoft.com/office/drawing/2014/main" id="{161B5897-1A4F-C969-2A02-63DD69418DEA}"/>
              </a:ext>
            </a:extLst>
          </p:cNvPr>
          <p:cNvSpPr>
            <a:spLocks noGrp="1"/>
          </p:cNvSpPr>
          <p:nvPr>
            <p:ph idx="1"/>
          </p:nvPr>
        </p:nvSpPr>
        <p:spPr>
          <a:xfrm>
            <a:off x="908692" y="1372410"/>
            <a:ext cx="10374615" cy="4113179"/>
          </a:xfrm>
        </p:spPr>
        <p:txBody>
          <a:bodyPr>
            <a:normAutofit/>
          </a:bodyPr>
          <a:lstStyle/>
          <a:p>
            <a:pPr marL="0" indent="0">
              <a:buNone/>
            </a:pPr>
            <a:r>
              <a:rPr lang="en-US" sz="2400" b="1"/>
              <a:t>1. Functional Requirements</a:t>
            </a:r>
          </a:p>
          <a:p>
            <a:r>
              <a:rPr lang="en-US" sz="2400"/>
              <a:t>The system should be able to capture memory snapshots from both normal and compromised systems.</a:t>
            </a:r>
          </a:p>
          <a:p>
            <a:r>
              <a:rPr lang="en-US" sz="2400"/>
              <a:t>Malware detection from memory dumps.</a:t>
            </a:r>
          </a:p>
          <a:p>
            <a:r>
              <a:rPr lang="en-US" sz="2400"/>
              <a:t>The system must terminate the executed malware process.</a:t>
            </a:r>
          </a:p>
          <a:p>
            <a:pPr marL="0" indent="0">
              <a:buNone/>
            </a:pPr>
            <a:r>
              <a:rPr lang="en-US" sz="2400" b="1"/>
              <a:t>2. Non-Functional Requirements</a:t>
            </a:r>
          </a:p>
          <a:p>
            <a:r>
              <a:rPr lang="en-US" sz="2400"/>
              <a:t>Accuracy</a:t>
            </a:r>
          </a:p>
          <a:p>
            <a:r>
              <a:rPr lang="en-US" sz="2400"/>
              <a:t>Scalability</a:t>
            </a:r>
          </a:p>
          <a:p>
            <a:r>
              <a:rPr lang="en-US" sz="2400"/>
              <a:t>Reliability</a:t>
            </a:r>
          </a:p>
          <a:p>
            <a:endParaRPr lang="en-US" sz="1800"/>
          </a:p>
          <a:p>
            <a:endParaRPr lang="en-US" sz="1800"/>
          </a:p>
        </p:txBody>
      </p:sp>
      <p:sp>
        <p:nvSpPr>
          <p:cNvPr id="4" name="Rectangle 3">
            <a:extLst>
              <a:ext uri="{FF2B5EF4-FFF2-40B4-BE49-F238E27FC236}">
                <a16:creationId xmlns:a16="http://schemas.microsoft.com/office/drawing/2014/main" id="{A32DAF6F-5249-199B-33AF-84818231E5DD}"/>
              </a:ext>
            </a:extLst>
          </p:cNvPr>
          <p:cNvSpPr/>
          <p:nvPr/>
        </p:nvSpPr>
        <p:spPr>
          <a:xfrm>
            <a:off x="3338534" y="637486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IT21825682</a:t>
            </a:r>
            <a:r>
              <a:rPr lang="en-US" sz="1800">
                <a:solidFill>
                  <a:schemeClr val="tx1"/>
                </a:solidFill>
              </a:rPr>
              <a:t>   |   H.P.D.D.M Wickramasinghe |   </a:t>
            </a:r>
            <a:r>
              <a:rPr lang="en-US">
                <a:solidFill>
                  <a:schemeClr val="tx1"/>
                </a:solidFill>
              </a:rPr>
              <a:t>R25-037</a:t>
            </a:r>
            <a:endParaRPr lang="en-US" sz="1800" b="0">
              <a:solidFill>
                <a:schemeClr val="tx1"/>
              </a:solidFill>
            </a:endParaRPr>
          </a:p>
        </p:txBody>
      </p:sp>
    </p:spTree>
    <p:extLst>
      <p:ext uri="{BB962C8B-B14F-4D97-AF65-F5344CB8AC3E}">
        <p14:creationId xmlns:p14="http://schemas.microsoft.com/office/powerpoint/2010/main" val="5828268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217BD63-F84A-4ABD-0EDA-91987D99C873}"/>
              </a:ext>
            </a:extLst>
          </p:cNvPr>
          <p:cNvSpPr>
            <a:spLocks noGrp="1"/>
          </p:cNvSpPr>
          <p:nvPr>
            <p:ph type="title"/>
          </p:nvPr>
        </p:nvSpPr>
        <p:spPr>
          <a:xfrm>
            <a:off x="4412498" y="175098"/>
            <a:ext cx="3367003" cy="1105710"/>
          </a:xfrm>
        </p:spPr>
        <p:txBody>
          <a:bodyPr>
            <a:normAutofit/>
          </a:bodyPr>
          <a:lstStyle/>
          <a:p>
            <a:r>
              <a:rPr lang="en-US" sz="6000"/>
              <a:t>Dataset</a:t>
            </a:r>
          </a:p>
        </p:txBody>
      </p:sp>
      <p:sp>
        <p:nvSpPr>
          <p:cNvPr id="5" name="TextBox 4">
            <a:extLst>
              <a:ext uri="{FF2B5EF4-FFF2-40B4-BE49-F238E27FC236}">
                <a16:creationId xmlns:a16="http://schemas.microsoft.com/office/drawing/2014/main" id="{00F122A0-2652-D3CB-8D02-BC64B5977662}"/>
              </a:ext>
            </a:extLst>
          </p:cNvPr>
          <p:cNvSpPr txBox="1"/>
          <p:nvPr/>
        </p:nvSpPr>
        <p:spPr>
          <a:xfrm>
            <a:off x="1159212" y="1280808"/>
            <a:ext cx="9873574" cy="2308324"/>
          </a:xfrm>
          <a:prstGeom prst="rect">
            <a:avLst/>
          </a:prstGeom>
          <a:noFill/>
        </p:spPr>
        <p:txBody>
          <a:bodyPr wrap="square" rtlCol="0">
            <a:spAutoFit/>
          </a:bodyPr>
          <a:lstStyle/>
          <a:p>
            <a:r>
              <a:rPr lang="en-US" sz="2400"/>
              <a:t>The </a:t>
            </a:r>
            <a:r>
              <a:rPr lang="en-US" sz="2400" b="1"/>
              <a:t>CIC-MalMem-2022</a:t>
            </a:r>
            <a:r>
              <a:rPr lang="en-US" sz="2400"/>
              <a:t> dataset is a balanced and labeled dataset designed for detecting obfuscated malware through memory analysis. It contains </a:t>
            </a:r>
            <a:r>
              <a:rPr lang="en-US" sz="2400" b="1"/>
              <a:t>58,596 memory dump records</a:t>
            </a:r>
            <a:r>
              <a:rPr lang="en-US" sz="2400"/>
              <a:t> with </a:t>
            </a:r>
            <a:r>
              <a:rPr lang="en-US" sz="2400" b="1"/>
              <a:t>56 engineered features</a:t>
            </a:r>
            <a:r>
              <a:rPr lang="en-US" sz="2400"/>
              <a:t> and an equal split of </a:t>
            </a:r>
            <a:r>
              <a:rPr lang="en-US" sz="2400" b="1"/>
              <a:t>29,298 benign</a:t>
            </a:r>
            <a:r>
              <a:rPr lang="en-US" sz="2400"/>
              <a:t> and </a:t>
            </a:r>
            <a:r>
              <a:rPr lang="en-US" sz="2400" b="1"/>
              <a:t>29,298 malicious</a:t>
            </a:r>
            <a:r>
              <a:rPr lang="en-US" sz="2400"/>
              <a:t> samples. Malicious samples span </a:t>
            </a:r>
            <a:r>
              <a:rPr lang="en-US" sz="2400" b="1"/>
              <a:t>15 malware families</a:t>
            </a:r>
            <a:r>
              <a:rPr lang="en-US" sz="2400"/>
              <a:t> across </a:t>
            </a:r>
            <a:r>
              <a:rPr lang="en-US" sz="2400" b="1"/>
              <a:t>Spyware, Ransomware, and Trojan Horse</a:t>
            </a:r>
            <a:r>
              <a:rPr lang="en-US" sz="2400"/>
              <a:t> categories, simulating real-world attack scenarios. </a:t>
            </a:r>
            <a:r>
              <a:rPr lang="en-US" sz="2400">
                <a:hlinkClick r:id="rId2"/>
              </a:rPr>
              <a:t>[1]</a:t>
            </a:r>
            <a:endParaRPr lang="en-US" sz="2400"/>
          </a:p>
        </p:txBody>
      </p:sp>
      <p:sp>
        <p:nvSpPr>
          <p:cNvPr id="6" name="Rectangle 5">
            <a:extLst>
              <a:ext uri="{FF2B5EF4-FFF2-40B4-BE49-F238E27FC236}">
                <a16:creationId xmlns:a16="http://schemas.microsoft.com/office/drawing/2014/main" id="{C8075944-D223-03F7-EE4A-0E8CB7BCAE56}"/>
              </a:ext>
            </a:extLst>
          </p:cNvPr>
          <p:cNvSpPr/>
          <p:nvPr/>
        </p:nvSpPr>
        <p:spPr>
          <a:xfrm>
            <a:off x="3299622"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IT21825682</a:t>
            </a:r>
            <a:r>
              <a:rPr lang="en-US" sz="1800">
                <a:solidFill>
                  <a:schemeClr val="tx1"/>
                </a:solidFill>
              </a:rPr>
              <a:t>   |   H.P.D.D.M Wickramasinghe |   </a:t>
            </a:r>
            <a:r>
              <a:rPr lang="en-US">
                <a:solidFill>
                  <a:schemeClr val="tx1"/>
                </a:solidFill>
              </a:rPr>
              <a:t>R25-037</a:t>
            </a:r>
            <a:endParaRPr lang="en-US" sz="1800" b="0">
              <a:solidFill>
                <a:schemeClr val="tx1"/>
              </a:solidFill>
            </a:endParaRPr>
          </a:p>
        </p:txBody>
      </p:sp>
    </p:spTree>
    <p:extLst>
      <p:ext uri="{BB962C8B-B14F-4D97-AF65-F5344CB8AC3E}">
        <p14:creationId xmlns:p14="http://schemas.microsoft.com/office/powerpoint/2010/main" val="3738685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F48F-4B60-CA08-3AF7-50D2F7AFF8F6}"/>
              </a:ext>
            </a:extLst>
          </p:cNvPr>
          <p:cNvSpPr>
            <a:spLocks noGrp="1"/>
          </p:cNvSpPr>
          <p:nvPr>
            <p:ph type="title"/>
          </p:nvPr>
        </p:nvSpPr>
        <p:spPr>
          <a:xfrm>
            <a:off x="3290381" y="170573"/>
            <a:ext cx="5611237" cy="1325563"/>
          </a:xfrm>
        </p:spPr>
        <p:txBody>
          <a:bodyPr>
            <a:normAutofit/>
          </a:bodyPr>
          <a:lstStyle/>
          <a:p>
            <a:r>
              <a:rPr lang="en-US" sz="6000"/>
              <a:t>Current Progress</a:t>
            </a:r>
          </a:p>
        </p:txBody>
      </p:sp>
      <p:sp>
        <p:nvSpPr>
          <p:cNvPr id="3" name="Content Placeholder 2">
            <a:extLst>
              <a:ext uri="{FF2B5EF4-FFF2-40B4-BE49-F238E27FC236}">
                <a16:creationId xmlns:a16="http://schemas.microsoft.com/office/drawing/2014/main" id="{805E9AC4-0BB9-C636-D239-6AD9573FB6CD}"/>
              </a:ext>
            </a:extLst>
          </p:cNvPr>
          <p:cNvSpPr>
            <a:spLocks noGrp="1"/>
          </p:cNvSpPr>
          <p:nvPr>
            <p:ph idx="1"/>
          </p:nvPr>
        </p:nvSpPr>
        <p:spPr>
          <a:xfrm>
            <a:off x="838200" y="1605739"/>
            <a:ext cx="10515600" cy="2211354"/>
          </a:xfrm>
        </p:spPr>
        <p:txBody>
          <a:bodyPr>
            <a:normAutofit fontScale="92500" lnSpcReduction="10000"/>
          </a:bodyPr>
          <a:lstStyle/>
          <a:p>
            <a:pPr indent="-228600" defTabSz="914400">
              <a:lnSpc>
                <a:spcPct val="90000"/>
              </a:lnSpc>
              <a:spcBef>
                <a:spcPts val="1000"/>
              </a:spcBef>
              <a:buFont typeface="Arial" panose="020B0604020202020204" pitchFamily="34" charset="0"/>
              <a:buChar char="•"/>
            </a:pPr>
            <a:r>
              <a:rPr lang="en-US" sz="2800"/>
              <a:t>Algorithm Selection.</a:t>
            </a:r>
          </a:p>
          <a:p>
            <a:pPr indent="-228600" defTabSz="914400">
              <a:lnSpc>
                <a:spcPct val="90000"/>
              </a:lnSpc>
              <a:spcBef>
                <a:spcPts val="1000"/>
              </a:spcBef>
              <a:buFont typeface="Arial" panose="020B0604020202020204" pitchFamily="34" charset="0"/>
              <a:buChar char="•"/>
            </a:pPr>
            <a:r>
              <a:rPr lang="en-US" sz="2800"/>
              <a:t>Training Pipeline.</a:t>
            </a:r>
          </a:p>
          <a:p>
            <a:pPr indent="-228600" defTabSz="914400">
              <a:lnSpc>
                <a:spcPct val="90000"/>
              </a:lnSpc>
              <a:spcBef>
                <a:spcPts val="1000"/>
              </a:spcBef>
              <a:buFont typeface="Arial" panose="020B0604020202020204" pitchFamily="34" charset="0"/>
              <a:buChar char="•"/>
            </a:pPr>
            <a:r>
              <a:rPr lang="en-US" sz="2800"/>
              <a:t>Feature Importance Analysis.</a:t>
            </a:r>
          </a:p>
          <a:p>
            <a:pPr indent="-228600" defTabSz="914400">
              <a:lnSpc>
                <a:spcPct val="90000"/>
              </a:lnSpc>
              <a:spcBef>
                <a:spcPts val="1000"/>
              </a:spcBef>
              <a:buFont typeface="Arial" panose="020B0604020202020204" pitchFamily="34" charset="0"/>
              <a:buChar char="•"/>
            </a:pPr>
            <a:r>
              <a:rPr lang="en-US" sz="2800"/>
              <a:t>Model Evaluation.</a:t>
            </a:r>
          </a:p>
          <a:p>
            <a:pPr indent="-228600" defTabSz="914400">
              <a:lnSpc>
                <a:spcPct val="90000"/>
              </a:lnSpc>
              <a:spcBef>
                <a:spcPts val="1000"/>
              </a:spcBef>
              <a:buFont typeface="Arial" panose="020B0604020202020204" pitchFamily="34" charset="0"/>
              <a:buChar char="•"/>
            </a:pPr>
            <a:r>
              <a:rPr lang="en-US"/>
              <a:t>Testing on Trained Model.</a:t>
            </a:r>
            <a:endParaRPr lang="en-US" sz="2800"/>
          </a:p>
          <a:p>
            <a:endParaRPr lang="en-US"/>
          </a:p>
        </p:txBody>
      </p:sp>
      <p:sp>
        <p:nvSpPr>
          <p:cNvPr id="4" name="Rectangle 3">
            <a:extLst>
              <a:ext uri="{FF2B5EF4-FFF2-40B4-BE49-F238E27FC236}">
                <a16:creationId xmlns:a16="http://schemas.microsoft.com/office/drawing/2014/main" id="{C9BADFD2-0B8F-CF7C-43AF-032C2B2D2B1D}"/>
              </a:ext>
            </a:extLst>
          </p:cNvPr>
          <p:cNvSpPr/>
          <p:nvPr/>
        </p:nvSpPr>
        <p:spPr>
          <a:xfrm>
            <a:off x="3290381" y="640985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IT21825682</a:t>
            </a:r>
            <a:r>
              <a:rPr lang="en-US" sz="1800">
                <a:solidFill>
                  <a:schemeClr val="tx1"/>
                </a:solidFill>
              </a:rPr>
              <a:t>   |   H.P.D.D.M Wickramasinghe |   </a:t>
            </a:r>
            <a:r>
              <a:rPr lang="en-US">
                <a:solidFill>
                  <a:schemeClr val="tx1"/>
                </a:solidFill>
              </a:rPr>
              <a:t>R25-037</a:t>
            </a:r>
            <a:endParaRPr lang="en-US" sz="1800" b="0">
              <a:solidFill>
                <a:schemeClr val="tx1"/>
              </a:solidFill>
            </a:endParaRPr>
          </a:p>
        </p:txBody>
      </p:sp>
    </p:spTree>
    <p:extLst>
      <p:ext uri="{BB962C8B-B14F-4D97-AF65-F5344CB8AC3E}">
        <p14:creationId xmlns:p14="http://schemas.microsoft.com/office/powerpoint/2010/main" val="21053165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9ACFF-33E2-6FD6-BAA8-8B2F3A8E0534}"/>
              </a:ext>
            </a:extLst>
          </p:cNvPr>
          <p:cNvSpPr>
            <a:spLocks noGrp="1"/>
          </p:cNvSpPr>
          <p:nvPr>
            <p:ph type="title"/>
          </p:nvPr>
        </p:nvSpPr>
        <p:spPr>
          <a:xfrm>
            <a:off x="4434840" y="111125"/>
            <a:ext cx="3322320" cy="1345883"/>
          </a:xfrm>
        </p:spPr>
        <p:txBody>
          <a:bodyPr/>
          <a:lstStyle/>
          <a:p>
            <a:r>
              <a:rPr lang="en-US">
                <a:ea typeface="Calibri Light"/>
                <a:cs typeface="Calibri Light"/>
              </a:rPr>
              <a:t>Future Work</a:t>
            </a:r>
            <a:endParaRPr lang="en-US"/>
          </a:p>
        </p:txBody>
      </p:sp>
      <p:sp>
        <p:nvSpPr>
          <p:cNvPr id="3" name="Content Placeholder 2">
            <a:extLst>
              <a:ext uri="{FF2B5EF4-FFF2-40B4-BE49-F238E27FC236}">
                <a16:creationId xmlns:a16="http://schemas.microsoft.com/office/drawing/2014/main" id="{985CEE93-FF66-B4E6-53A0-1C757DA7E97D}"/>
              </a:ext>
            </a:extLst>
          </p:cNvPr>
          <p:cNvSpPr>
            <a:spLocks noGrp="1"/>
          </p:cNvSpPr>
          <p:nvPr>
            <p:ph idx="1"/>
          </p:nvPr>
        </p:nvSpPr>
        <p:spPr>
          <a:xfrm>
            <a:off x="838200" y="1455511"/>
            <a:ext cx="10515600" cy="4351338"/>
          </a:xfrm>
        </p:spPr>
        <p:txBody>
          <a:bodyPr vert="horz" lIns="91440" tIns="45720" rIns="91440" bIns="45720" rtlCol="0" anchor="t">
            <a:normAutofit/>
          </a:bodyPr>
          <a:lstStyle/>
          <a:p>
            <a:pPr marL="0" indent="0">
              <a:buNone/>
            </a:pPr>
            <a:endParaRPr lang="en-US" dirty="0">
              <a:ea typeface="Calibri"/>
              <a:cs typeface="Calibri"/>
            </a:endParaRPr>
          </a:p>
          <a:p>
            <a:r>
              <a:rPr lang="en-US" dirty="0">
                <a:ea typeface="Calibri"/>
                <a:cs typeface="Calibri"/>
              </a:rPr>
              <a:t>Feature Extraction from memory dumps.</a:t>
            </a:r>
          </a:p>
          <a:p>
            <a:r>
              <a:rPr lang="en-US" dirty="0">
                <a:ea typeface="Calibri"/>
                <a:cs typeface="Calibri"/>
              </a:rPr>
              <a:t>Classification of Malware.</a:t>
            </a:r>
          </a:p>
          <a:p>
            <a:r>
              <a:rPr lang="en-US" dirty="0">
                <a:ea typeface="Calibri"/>
                <a:cs typeface="Calibri"/>
              </a:rPr>
              <a:t>Frontend Dashboard.</a:t>
            </a:r>
          </a:p>
        </p:txBody>
      </p:sp>
    </p:spTree>
    <p:extLst>
      <p:ext uri="{BB962C8B-B14F-4D97-AF65-F5344CB8AC3E}">
        <p14:creationId xmlns:p14="http://schemas.microsoft.com/office/powerpoint/2010/main" val="34347636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0382C-71AA-6D7C-3ACC-01661467BA53}"/>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77EAEC0-2B85-8253-5751-7218D8EB5D58}"/>
              </a:ext>
            </a:extLst>
          </p:cNvPr>
          <p:cNvSpPr>
            <a:spLocks noGrp="1"/>
          </p:cNvSpPr>
          <p:nvPr>
            <p:ph type="title"/>
          </p:nvPr>
        </p:nvSpPr>
        <p:spPr>
          <a:xfrm>
            <a:off x="3185500" y="223737"/>
            <a:ext cx="5821000" cy="1105710"/>
          </a:xfrm>
        </p:spPr>
        <p:txBody>
          <a:bodyPr>
            <a:normAutofit fontScale="90000"/>
          </a:bodyPr>
          <a:lstStyle/>
          <a:p>
            <a:r>
              <a:rPr lang="en-US" sz="6000"/>
              <a:t>Evidences - Imports</a:t>
            </a:r>
          </a:p>
        </p:txBody>
      </p:sp>
      <p:pic>
        <p:nvPicPr>
          <p:cNvPr id="3" name="Picture 2">
            <a:extLst>
              <a:ext uri="{FF2B5EF4-FFF2-40B4-BE49-F238E27FC236}">
                <a16:creationId xmlns:a16="http://schemas.microsoft.com/office/drawing/2014/main" id="{88290530-75D4-BAFB-FC94-38095742181C}"/>
              </a:ext>
            </a:extLst>
          </p:cNvPr>
          <p:cNvPicPr>
            <a:picLocks noChangeAspect="1"/>
          </p:cNvPicPr>
          <p:nvPr/>
        </p:nvPicPr>
        <p:blipFill>
          <a:blip r:embed="rId2"/>
          <a:stretch>
            <a:fillRect/>
          </a:stretch>
        </p:blipFill>
        <p:spPr>
          <a:xfrm>
            <a:off x="744978" y="1148511"/>
            <a:ext cx="6178879" cy="2297673"/>
          </a:xfrm>
          <a:prstGeom prst="rect">
            <a:avLst/>
          </a:prstGeom>
          <a:ln>
            <a:solidFill>
              <a:schemeClr val="tx1"/>
            </a:solidFill>
          </a:ln>
        </p:spPr>
      </p:pic>
      <p:sp>
        <p:nvSpPr>
          <p:cNvPr id="9" name="TextBox 8">
            <a:extLst>
              <a:ext uri="{FF2B5EF4-FFF2-40B4-BE49-F238E27FC236}">
                <a16:creationId xmlns:a16="http://schemas.microsoft.com/office/drawing/2014/main" id="{666D4733-414F-FEAF-D98E-4BBDAAE49D77}"/>
              </a:ext>
            </a:extLst>
          </p:cNvPr>
          <p:cNvSpPr txBox="1"/>
          <p:nvPr/>
        </p:nvSpPr>
        <p:spPr>
          <a:xfrm>
            <a:off x="696338" y="3577734"/>
            <a:ext cx="11495662" cy="2534027"/>
          </a:xfrm>
          <a:prstGeom prst="rect">
            <a:avLst/>
          </a:prstGeom>
          <a:noFill/>
        </p:spPr>
        <p:txBody>
          <a:bodyPr wrap="square" lIns="91440" tIns="45720" rIns="91440" bIns="45720" anchor="t">
            <a:spAutoFit/>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a:ln>
                  <a:noFill/>
                </a:ln>
                <a:effectLst/>
                <a:latin typeface="Arial"/>
                <a:cs typeface="Arial"/>
              </a:rPr>
              <a:t>NumPy</a:t>
            </a:r>
            <a:r>
              <a:rPr kumimoji="0" lang="en-US" altLang="en-US" sz="1800" b="0" i="0" u="none" strike="noStrike" cap="none" normalizeH="0" baseline="0">
                <a:ln>
                  <a:noFill/>
                </a:ln>
                <a:effectLst/>
                <a:latin typeface="Arial"/>
                <a:cs typeface="Arial"/>
              </a:rPr>
              <a:t>: For handling numerical operations and arrays.</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a:ln>
                  <a:noFill/>
                </a:ln>
                <a:effectLst/>
                <a:latin typeface="Arial"/>
                <a:cs typeface="Arial"/>
              </a:rPr>
              <a:t>Pandas</a:t>
            </a:r>
            <a:r>
              <a:rPr kumimoji="0" lang="en-US" altLang="en-US" sz="1800" b="0" i="0" u="none" strike="noStrike" cap="none" normalizeH="0" baseline="0">
                <a:ln>
                  <a:noFill/>
                </a:ln>
                <a:effectLst/>
                <a:latin typeface="Arial"/>
                <a:cs typeface="Arial"/>
              </a:rPr>
              <a:t>: </a:t>
            </a:r>
            <a:r>
              <a:rPr lang="en-US" altLang="en-US">
                <a:latin typeface="Arial"/>
                <a:cs typeface="Arial"/>
              </a:rPr>
              <a:t>Used</a:t>
            </a:r>
            <a:r>
              <a:rPr kumimoji="0" lang="en-US" altLang="en-US" sz="1800" b="0" i="0" u="none" strike="noStrike" cap="none" normalizeH="0" baseline="0">
                <a:ln>
                  <a:noFill/>
                </a:ln>
                <a:effectLst/>
                <a:latin typeface="Arial"/>
                <a:cs typeface="Arial"/>
              </a:rPr>
              <a:t> for handling datasets.</a:t>
            </a:r>
            <a:endParaRPr lang="en-US" altLang="en-US" sz="1800" b="0" i="0" u="none" strike="noStrike" cap="none" normalizeH="0" baseline="0">
              <a:ln>
                <a:noFill/>
              </a:ln>
              <a:effectLst/>
              <a:latin typeface="Arial"/>
              <a:cs typeface="Arial"/>
            </a:endParaRP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a:ln>
                  <a:noFill/>
                </a:ln>
                <a:effectLst/>
                <a:latin typeface="Arial"/>
                <a:cs typeface="Arial"/>
              </a:rPr>
              <a:t>Scikit-learn</a:t>
            </a:r>
            <a:r>
              <a:rPr kumimoji="0" lang="en-US" altLang="en-US" sz="1800" b="0" i="0" u="none" strike="noStrike" cap="none" normalizeH="0" baseline="0">
                <a:ln>
                  <a:noFill/>
                </a:ln>
                <a:effectLst/>
                <a:latin typeface="Arial"/>
                <a:cs typeface="Arial"/>
              </a:rPr>
              <a:t>: For preprocessing and splitting data into training and testing sets.</a:t>
            </a:r>
            <a:endParaRPr lang="en-US" altLang="en-US" sz="1800" b="0" i="0" u="none" strike="noStrike" cap="none" normalizeH="0" baseline="0">
              <a:ln>
                <a:noFill/>
              </a:ln>
              <a:effectLst/>
              <a:latin typeface="Arial"/>
              <a:cs typeface="Arial"/>
            </a:endParaRP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a:ln>
                  <a:noFill/>
                </a:ln>
                <a:effectLst/>
                <a:latin typeface="Arial"/>
                <a:cs typeface="Arial"/>
              </a:rPr>
              <a:t>Matplotlib</a:t>
            </a:r>
            <a:r>
              <a:rPr kumimoji="0" lang="en-US" altLang="en-US" sz="1800" b="0" i="0" u="none" strike="noStrike" cap="none" normalizeH="0" baseline="0">
                <a:ln>
                  <a:noFill/>
                </a:ln>
                <a:effectLst/>
                <a:latin typeface="Arial"/>
                <a:cs typeface="Arial"/>
              </a:rPr>
              <a:t>: For creating plots and visualizations.</a:t>
            </a:r>
            <a:endParaRPr lang="en-US" altLang="en-US" sz="1800" b="0" i="0" u="none" strike="noStrike" cap="none" normalizeH="0" baseline="0">
              <a:ln>
                <a:noFill/>
              </a:ln>
              <a:effectLst/>
              <a:latin typeface="Arial"/>
              <a:cs typeface="Arial"/>
            </a:endParaRPr>
          </a:p>
          <a:p>
            <a:pPr marL="285750" indent="-285750" defTabSz="914400" eaLnBrk="0" fontAlgn="base" hangingPunct="0">
              <a:lnSpc>
                <a:spcPct val="150000"/>
              </a:lnSpc>
              <a:spcBef>
                <a:spcPct val="0"/>
              </a:spcBef>
              <a:spcAft>
                <a:spcPct val="0"/>
              </a:spcAft>
              <a:buFont typeface="Arial" panose="020B0604020202020204" pitchFamily="34" charset="0"/>
              <a:buChar char="•"/>
            </a:pPr>
            <a:r>
              <a:rPr kumimoji="0" lang="en-US" altLang="en-US" sz="1800" b="1" i="0" u="none" strike="noStrike" cap="none" normalizeH="0" baseline="0">
                <a:ln>
                  <a:noFill/>
                </a:ln>
                <a:effectLst/>
                <a:latin typeface="Arial"/>
                <a:cs typeface="Arial"/>
              </a:rPr>
              <a:t>TensorFlow </a:t>
            </a:r>
            <a:r>
              <a:rPr kumimoji="0" lang="en-US" altLang="en-US" sz="1800" b="1" i="0" u="none" strike="noStrike" cap="none" normalizeH="0" baseline="0" err="1">
                <a:ln>
                  <a:noFill/>
                </a:ln>
                <a:effectLst/>
                <a:latin typeface="Arial"/>
                <a:cs typeface="Arial"/>
              </a:rPr>
              <a:t>Keras</a:t>
            </a:r>
            <a:r>
              <a:rPr kumimoji="0" lang="en-US" altLang="en-US" sz="1800" b="0" i="0" u="none" strike="noStrike" cap="none" normalizeH="0" baseline="0">
                <a:ln>
                  <a:noFill/>
                </a:ln>
                <a:effectLst/>
                <a:latin typeface="Arial"/>
                <a:cs typeface="Arial"/>
              </a:rPr>
              <a:t>: For building and training neural network </a:t>
            </a:r>
            <a:r>
              <a:rPr lang="en-US" altLang="en-US">
                <a:latin typeface="Arial"/>
                <a:cs typeface="Arial"/>
              </a:rPr>
              <a:t>models.</a:t>
            </a:r>
          </a:p>
          <a:p>
            <a:pPr marL="285750" marR="0" lvl="0" indent="-285750" algn="l" defTabSz="914400">
              <a:lnSpc>
                <a:spcPct val="150000"/>
              </a:lnSpc>
              <a:spcBef>
                <a:spcPct val="0"/>
              </a:spcBef>
              <a:spcAft>
                <a:spcPct val="0"/>
              </a:spcAft>
              <a:buClrTx/>
              <a:buSzTx/>
              <a:buFont typeface="Arial" panose="020B0604020202020204" pitchFamily="34" charset="0"/>
              <a:buChar char="•"/>
              <a:tabLst/>
            </a:pPr>
            <a:r>
              <a:rPr lang="en-US" altLang="en-US" b="1">
                <a:latin typeface="Arial"/>
                <a:cs typeface="Arial"/>
              </a:rPr>
              <a:t>SMOTE</a:t>
            </a:r>
            <a:r>
              <a:rPr kumimoji="0" lang="en-US" altLang="en-US" sz="1800" b="0" i="0" u="none" strike="noStrike" cap="none" normalizeH="0" baseline="0">
                <a:ln>
                  <a:noFill/>
                </a:ln>
                <a:effectLst/>
                <a:latin typeface="Arial"/>
                <a:cs typeface="Arial"/>
              </a:rPr>
              <a:t>: For handling imbalanced datasets by generating synthetic data points.</a:t>
            </a:r>
            <a:endParaRPr lang="en-US"/>
          </a:p>
        </p:txBody>
      </p:sp>
      <p:sp>
        <p:nvSpPr>
          <p:cNvPr id="10" name="Rectangle 9">
            <a:extLst>
              <a:ext uri="{FF2B5EF4-FFF2-40B4-BE49-F238E27FC236}">
                <a16:creationId xmlns:a16="http://schemas.microsoft.com/office/drawing/2014/main" id="{6C266774-BD85-2485-D719-75B06462CA0B}"/>
              </a:ext>
            </a:extLst>
          </p:cNvPr>
          <p:cNvSpPr/>
          <p:nvPr/>
        </p:nvSpPr>
        <p:spPr>
          <a:xfrm>
            <a:off x="3338534" y="637486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IT21825682</a:t>
            </a:r>
            <a:r>
              <a:rPr lang="en-US" sz="1800">
                <a:solidFill>
                  <a:schemeClr val="tx1"/>
                </a:solidFill>
              </a:rPr>
              <a:t>   |   H.P.D.D.M Wickramasinghe |   </a:t>
            </a:r>
            <a:r>
              <a:rPr lang="en-US">
                <a:solidFill>
                  <a:schemeClr val="tx1"/>
                </a:solidFill>
              </a:rPr>
              <a:t>R25-037</a:t>
            </a:r>
            <a:endParaRPr lang="en-US" sz="1800" b="0">
              <a:solidFill>
                <a:schemeClr val="tx1"/>
              </a:solidFill>
            </a:endParaRPr>
          </a:p>
        </p:txBody>
      </p:sp>
    </p:spTree>
    <p:extLst>
      <p:ext uri="{BB962C8B-B14F-4D97-AF65-F5344CB8AC3E}">
        <p14:creationId xmlns:p14="http://schemas.microsoft.com/office/powerpoint/2010/main" val="21295855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2D9360-B298-6260-B8CF-287DFF74A13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A9C3893B-1939-EBDD-4D55-C30A58139148}"/>
              </a:ext>
            </a:extLst>
          </p:cNvPr>
          <p:cNvSpPr>
            <a:spLocks noGrp="1"/>
          </p:cNvSpPr>
          <p:nvPr>
            <p:ph type="title"/>
          </p:nvPr>
        </p:nvSpPr>
        <p:spPr>
          <a:xfrm>
            <a:off x="4412498" y="175098"/>
            <a:ext cx="3367003" cy="1105710"/>
          </a:xfrm>
        </p:spPr>
        <p:txBody>
          <a:bodyPr>
            <a:normAutofit/>
          </a:bodyPr>
          <a:lstStyle/>
          <a:p>
            <a:r>
              <a:rPr lang="en-US" sz="6000"/>
              <a:t>Evidences</a:t>
            </a:r>
          </a:p>
        </p:txBody>
      </p:sp>
      <p:sp>
        <p:nvSpPr>
          <p:cNvPr id="2" name="Rectangle 1">
            <a:extLst>
              <a:ext uri="{FF2B5EF4-FFF2-40B4-BE49-F238E27FC236}">
                <a16:creationId xmlns:a16="http://schemas.microsoft.com/office/drawing/2014/main" id="{2ECDC27E-DF7C-831B-D1C8-3FEE464D9F9B}"/>
              </a:ext>
            </a:extLst>
          </p:cNvPr>
          <p:cNvSpPr/>
          <p:nvPr/>
        </p:nvSpPr>
        <p:spPr>
          <a:xfrm>
            <a:off x="3338534" y="637486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IT21825682</a:t>
            </a:r>
            <a:r>
              <a:rPr lang="en-US" sz="1800">
                <a:solidFill>
                  <a:schemeClr val="tx1"/>
                </a:solidFill>
              </a:rPr>
              <a:t>   |   H.P.D.D.M Wickramasinghe |   </a:t>
            </a:r>
            <a:r>
              <a:rPr lang="en-US">
                <a:solidFill>
                  <a:schemeClr val="tx1"/>
                </a:solidFill>
              </a:rPr>
              <a:t>R25-037</a:t>
            </a:r>
            <a:endParaRPr lang="en-US" sz="1800" b="0">
              <a:solidFill>
                <a:schemeClr val="tx1"/>
              </a:solidFill>
            </a:endParaRPr>
          </a:p>
        </p:txBody>
      </p:sp>
      <p:pic>
        <p:nvPicPr>
          <p:cNvPr id="5" name="Picture 4">
            <a:extLst>
              <a:ext uri="{FF2B5EF4-FFF2-40B4-BE49-F238E27FC236}">
                <a16:creationId xmlns:a16="http://schemas.microsoft.com/office/drawing/2014/main" id="{D9E1C736-BC5F-6591-AE03-DFE4D52AC228}"/>
              </a:ext>
            </a:extLst>
          </p:cNvPr>
          <p:cNvPicPr>
            <a:picLocks noChangeAspect="1"/>
          </p:cNvPicPr>
          <p:nvPr/>
        </p:nvPicPr>
        <p:blipFill>
          <a:blip r:embed="rId2"/>
          <a:stretch>
            <a:fillRect/>
          </a:stretch>
        </p:blipFill>
        <p:spPr>
          <a:xfrm>
            <a:off x="976413" y="1756922"/>
            <a:ext cx="4646418" cy="1259192"/>
          </a:xfrm>
          <a:prstGeom prst="rect">
            <a:avLst/>
          </a:prstGeom>
          <a:ln>
            <a:solidFill>
              <a:schemeClr val="tx1"/>
            </a:solidFill>
          </a:ln>
        </p:spPr>
      </p:pic>
      <p:sp>
        <p:nvSpPr>
          <p:cNvPr id="6" name="TextBox 5">
            <a:extLst>
              <a:ext uri="{FF2B5EF4-FFF2-40B4-BE49-F238E27FC236}">
                <a16:creationId xmlns:a16="http://schemas.microsoft.com/office/drawing/2014/main" id="{DCDA34E3-B169-FE64-4C08-49C3C8F7404D}"/>
              </a:ext>
            </a:extLst>
          </p:cNvPr>
          <p:cNvSpPr txBox="1"/>
          <p:nvPr/>
        </p:nvSpPr>
        <p:spPr>
          <a:xfrm>
            <a:off x="840227" y="1300424"/>
            <a:ext cx="5453569" cy="369332"/>
          </a:xfrm>
          <a:prstGeom prst="rect">
            <a:avLst/>
          </a:prstGeom>
          <a:noFill/>
        </p:spPr>
        <p:txBody>
          <a:bodyPr wrap="square" rtlCol="0">
            <a:spAutoFit/>
          </a:bodyPr>
          <a:lstStyle/>
          <a:p>
            <a:r>
              <a:rPr lang="en-US"/>
              <a:t>Define features for X and Label for Y</a:t>
            </a:r>
          </a:p>
        </p:txBody>
      </p:sp>
      <p:pic>
        <p:nvPicPr>
          <p:cNvPr id="8" name="Picture 7">
            <a:extLst>
              <a:ext uri="{FF2B5EF4-FFF2-40B4-BE49-F238E27FC236}">
                <a16:creationId xmlns:a16="http://schemas.microsoft.com/office/drawing/2014/main" id="{C0408D37-0386-9FD8-CFF2-D5374FBCE7CF}"/>
              </a:ext>
            </a:extLst>
          </p:cNvPr>
          <p:cNvPicPr>
            <a:picLocks noChangeAspect="1"/>
          </p:cNvPicPr>
          <p:nvPr/>
        </p:nvPicPr>
        <p:blipFill>
          <a:blip r:embed="rId3"/>
          <a:stretch>
            <a:fillRect/>
          </a:stretch>
        </p:blipFill>
        <p:spPr>
          <a:xfrm>
            <a:off x="976413" y="3901515"/>
            <a:ext cx="4600575" cy="1695450"/>
          </a:xfrm>
          <a:prstGeom prst="rect">
            <a:avLst/>
          </a:prstGeom>
          <a:ln>
            <a:solidFill>
              <a:schemeClr val="tx1"/>
            </a:solidFill>
          </a:ln>
        </p:spPr>
      </p:pic>
      <p:sp>
        <p:nvSpPr>
          <p:cNvPr id="9" name="TextBox 8">
            <a:extLst>
              <a:ext uri="{FF2B5EF4-FFF2-40B4-BE49-F238E27FC236}">
                <a16:creationId xmlns:a16="http://schemas.microsoft.com/office/drawing/2014/main" id="{1F161554-97E7-BB21-E34B-38F3D5A60359}"/>
              </a:ext>
            </a:extLst>
          </p:cNvPr>
          <p:cNvSpPr txBox="1"/>
          <p:nvPr/>
        </p:nvSpPr>
        <p:spPr>
          <a:xfrm>
            <a:off x="840227" y="3424678"/>
            <a:ext cx="5453569" cy="369332"/>
          </a:xfrm>
          <a:prstGeom prst="rect">
            <a:avLst/>
          </a:prstGeom>
          <a:noFill/>
        </p:spPr>
        <p:txBody>
          <a:bodyPr wrap="square" rtlCol="0">
            <a:spAutoFit/>
          </a:bodyPr>
          <a:lstStyle/>
          <a:p>
            <a:r>
              <a:rPr lang="en-US"/>
              <a:t>Generate Sequences of Data. </a:t>
            </a:r>
          </a:p>
        </p:txBody>
      </p:sp>
    </p:spTree>
    <p:extLst>
      <p:ext uri="{BB962C8B-B14F-4D97-AF65-F5344CB8AC3E}">
        <p14:creationId xmlns:p14="http://schemas.microsoft.com/office/powerpoint/2010/main" val="25309697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16BB1-3452-CC35-F9B3-C112078374E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EF2C6A58-EEA1-4F2E-0E17-F5BC64CFB04F}"/>
              </a:ext>
            </a:extLst>
          </p:cNvPr>
          <p:cNvSpPr>
            <a:spLocks noGrp="1"/>
          </p:cNvSpPr>
          <p:nvPr>
            <p:ph type="title"/>
          </p:nvPr>
        </p:nvSpPr>
        <p:spPr>
          <a:xfrm>
            <a:off x="2339192" y="175098"/>
            <a:ext cx="7513613" cy="1105710"/>
          </a:xfrm>
        </p:spPr>
        <p:txBody>
          <a:bodyPr>
            <a:normAutofit fontScale="90000"/>
          </a:bodyPr>
          <a:lstStyle/>
          <a:p>
            <a:r>
              <a:rPr lang="en-US" sz="6000"/>
              <a:t>Evidences – Data Splitting</a:t>
            </a:r>
          </a:p>
        </p:txBody>
      </p:sp>
      <p:sp>
        <p:nvSpPr>
          <p:cNvPr id="2" name="Rectangle 1">
            <a:extLst>
              <a:ext uri="{FF2B5EF4-FFF2-40B4-BE49-F238E27FC236}">
                <a16:creationId xmlns:a16="http://schemas.microsoft.com/office/drawing/2014/main" id="{3B7A755A-0865-0A81-AD91-1A0F4C7ABE54}"/>
              </a:ext>
            </a:extLst>
          </p:cNvPr>
          <p:cNvSpPr/>
          <p:nvPr/>
        </p:nvSpPr>
        <p:spPr>
          <a:xfrm>
            <a:off x="3338534" y="637486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IT21825682</a:t>
            </a:r>
            <a:r>
              <a:rPr lang="en-US" sz="1800">
                <a:solidFill>
                  <a:schemeClr val="tx1"/>
                </a:solidFill>
              </a:rPr>
              <a:t>   |   H.P.D.D.M Wickramasinghe |   </a:t>
            </a:r>
            <a:r>
              <a:rPr lang="en-US">
                <a:solidFill>
                  <a:schemeClr val="tx1"/>
                </a:solidFill>
              </a:rPr>
              <a:t>R25-037</a:t>
            </a:r>
            <a:endParaRPr lang="en-US" sz="1800" b="0">
              <a:solidFill>
                <a:schemeClr val="tx1"/>
              </a:solidFill>
            </a:endParaRPr>
          </a:p>
        </p:txBody>
      </p:sp>
      <p:pic>
        <p:nvPicPr>
          <p:cNvPr id="5" name="Picture 4">
            <a:extLst>
              <a:ext uri="{FF2B5EF4-FFF2-40B4-BE49-F238E27FC236}">
                <a16:creationId xmlns:a16="http://schemas.microsoft.com/office/drawing/2014/main" id="{24AD28E5-61E5-2DD4-6D54-2E7463E280AB}"/>
              </a:ext>
            </a:extLst>
          </p:cNvPr>
          <p:cNvPicPr>
            <a:picLocks noChangeAspect="1"/>
          </p:cNvPicPr>
          <p:nvPr/>
        </p:nvPicPr>
        <p:blipFill>
          <a:blip r:embed="rId2"/>
          <a:stretch>
            <a:fillRect/>
          </a:stretch>
        </p:blipFill>
        <p:spPr>
          <a:xfrm>
            <a:off x="729577" y="1956172"/>
            <a:ext cx="10591800" cy="1247775"/>
          </a:xfrm>
          <a:prstGeom prst="rect">
            <a:avLst/>
          </a:prstGeom>
          <a:ln>
            <a:solidFill>
              <a:schemeClr val="tx1"/>
            </a:solidFill>
          </a:ln>
        </p:spPr>
      </p:pic>
      <p:sp>
        <p:nvSpPr>
          <p:cNvPr id="6" name="TextBox 5">
            <a:extLst>
              <a:ext uri="{FF2B5EF4-FFF2-40B4-BE49-F238E27FC236}">
                <a16:creationId xmlns:a16="http://schemas.microsoft.com/office/drawing/2014/main" id="{827AC11C-7985-E19A-BFF6-9B3D1C79A7D7}"/>
              </a:ext>
            </a:extLst>
          </p:cNvPr>
          <p:cNvSpPr txBox="1"/>
          <p:nvPr/>
        </p:nvSpPr>
        <p:spPr>
          <a:xfrm>
            <a:off x="632297" y="1509872"/>
            <a:ext cx="6816365" cy="369332"/>
          </a:xfrm>
          <a:prstGeom prst="rect">
            <a:avLst/>
          </a:prstGeom>
          <a:noFill/>
        </p:spPr>
        <p:txBody>
          <a:bodyPr wrap="square" rtlCol="0">
            <a:spAutoFit/>
          </a:bodyPr>
          <a:lstStyle/>
          <a:p>
            <a:r>
              <a:rPr lang="en-US"/>
              <a:t>Dataset is split into Test Data and Training Data</a:t>
            </a:r>
          </a:p>
        </p:txBody>
      </p:sp>
    </p:spTree>
    <p:extLst>
      <p:ext uri="{BB962C8B-B14F-4D97-AF65-F5344CB8AC3E}">
        <p14:creationId xmlns:p14="http://schemas.microsoft.com/office/powerpoint/2010/main" val="14890462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59888-0044-2F8F-9D1B-4AF58EBDE357}"/>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A1FA72E2-DD36-E987-300A-D36CED3AF48A}"/>
              </a:ext>
            </a:extLst>
          </p:cNvPr>
          <p:cNvSpPr>
            <a:spLocks noGrp="1"/>
          </p:cNvSpPr>
          <p:nvPr>
            <p:ph type="title"/>
          </p:nvPr>
        </p:nvSpPr>
        <p:spPr>
          <a:xfrm>
            <a:off x="4412498" y="175098"/>
            <a:ext cx="3367003" cy="1105710"/>
          </a:xfrm>
        </p:spPr>
        <p:txBody>
          <a:bodyPr>
            <a:normAutofit/>
          </a:bodyPr>
          <a:lstStyle/>
          <a:p>
            <a:r>
              <a:rPr lang="en-US" sz="6000"/>
              <a:t>Evidences</a:t>
            </a:r>
          </a:p>
        </p:txBody>
      </p:sp>
      <p:sp>
        <p:nvSpPr>
          <p:cNvPr id="2" name="Rectangle 1">
            <a:extLst>
              <a:ext uri="{FF2B5EF4-FFF2-40B4-BE49-F238E27FC236}">
                <a16:creationId xmlns:a16="http://schemas.microsoft.com/office/drawing/2014/main" id="{9697C6D3-784F-F4EE-D592-7FA922C4F94B}"/>
              </a:ext>
            </a:extLst>
          </p:cNvPr>
          <p:cNvSpPr/>
          <p:nvPr/>
        </p:nvSpPr>
        <p:spPr>
          <a:xfrm>
            <a:off x="3338534" y="637486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IT21825682</a:t>
            </a:r>
            <a:r>
              <a:rPr lang="en-US" sz="1800">
                <a:solidFill>
                  <a:schemeClr val="tx1"/>
                </a:solidFill>
              </a:rPr>
              <a:t>   |   H.P.D.D.M Wickramasinghe |   </a:t>
            </a:r>
            <a:r>
              <a:rPr lang="en-US">
                <a:solidFill>
                  <a:schemeClr val="tx1"/>
                </a:solidFill>
              </a:rPr>
              <a:t>R25-037</a:t>
            </a:r>
            <a:endParaRPr lang="en-US" sz="1800" b="0">
              <a:solidFill>
                <a:schemeClr val="tx1"/>
              </a:solidFill>
            </a:endParaRPr>
          </a:p>
        </p:txBody>
      </p:sp>
      <p:pic>
        <p:nvPicPr>
          <p:cNvPr id="5" name="Picture 4">
            <a:extLst>
              <a:ext uri="{FF2B5EF4-FFF2-40B4-BE49-F238E27FC236}">
                <a16:creationId xmlns:a16="http://schemas.microsoft.com/office/drawing/2014/main" id="{65104B95-4DA6-5B94-AEE2-C1E062885283}"/>
              </a:ext>
            </a:extLst>
          </p:cNvPr>
          <p:cNvPicPr>
            <a:picLocks noChangeAspect="1"/>
          </p:cNvPicPr>
          <p:nvPr/>
        </p:nvPicPr>
        <p:blipFill>
          <a:blip r:embed="rId2"/>
          <a:stretch>
            <a:fillRect/>
          </a:stretch>
        </p:blipFill>
        <p:spPr>
          <a:xfrm>
            <a:off x="843569" y="2030952"/>
            <a:ext cx="10926899" cy="3932103"/>
          </a:xfrm>
          <a:prstGeom prst="rect">
            <a:avLst/>
          </a:prstGeom>
          <a:ln>
            <a:solidFill>
              <a:schemeClr val="tx1"/>
            </a:solidFill>
          </a:ln>
        </p:spPr>
      </p:pic>
      <p:sp>
        <p:nvSpPr>
          <p:cNvPr id="6" name="TextBox 5">
            <a:extLst>
              <a:ext uri="{FF2B5EF4-FFF2-40B4-BE49-F238E27FC236}">
                <a16:creationId xmlns:a16="http://schemas.microsoft.com/office/drawing/2014/main" id="{E6E296E2-C14C-613B-9FEA-4170A0CB2610}"/>
              </a:ext>
            </a:extLst>
          </p:cNvPr>
          <p:cNvSpPr txBox="1"/>
          <p:nvPr/>
        </p:nvSpPr>
        <p:spPr>
          <a:xfrm>
            <a:off x="765744" y="1434480"/>
            <a:ext cx="5635053" cy="369332"/>
          </a:xfrm>
          <a:prstGeom prst="rect">
            <a:avLst/>
          </a:prstGeom>
          <a:noFill/>
        </p:spPr>
        <p:txBody>
          <a:bodyPr wrap="square" rtlCol="0">
            <a:spAutoFit/>
          </a:bodyPr>
          <a:lstStyle/>
          <a:p>
            <a:r>
              <a:rPr lang="en-US"/>
              <a:t>Construction of LSTM neural network model using </a:t>
            </a:r>
            <a:r>
              <a:rPr lang="en-US" err="1"/>
              <a:t>Keras</a:t>
            </a:r>
            <a:endParaRPr lang="en-US"/>
          </a:p>
        </p:txBody>
      </p:sp>
    </p:spTree>
    <p:extLst>
      <p:ext uri="{BB962C8B-B14F-4D97-AF65-F5344CB8AC3E}">
        <p14:creationId xmlns:p14="http://schemas.microsoft.com/office/powerpoint/2010/main" val="14360349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7D8E8-55CB-8E28-9D77-BF1E9ED8FAF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B33AB09F-7571-4FFE-2495-F3536DDDD52C}"/>
              </a:ext>
            </a:extLst>
          </p:cNvPr>
          <p:cNvSpPr>
            <a:spLocks noGrp="1"/>
          </p:cNvSpPr>
          <p:nvPr>
            <p:ph type="title"/>
          </p:nvPr>
        </p:nvSpPr>
        <p:spPr>
          <a:xfrm>
            <a:off x="1828490" y="70658"/>
            <a:ext cx="8535017" cy="1105710"/>
          </a:xfrm>
        </p:spPr>
        <p:txBody>
          <a:bodyPr>
            <a:normAutofit fontScale="90000"/>
          </a:bodyPr>
          <a:lstStyle/>
          <a:p>
            <a:r>
              <a:rPr lang="en-US" sz="6000"/>
              <a:t>Evidences – Model Accuracy</a:t>
            </a:r>
          </a:p>
        </p:txBody>
      </p:sp>
      <p:sp>
        <p:nvSpPr>
          <p:cNvPr id="2" name="Rectangle 1">
            <a:extLst>
              <a:ext uri="{FF2B5EF4-FFF2-40B4-BE49-F238E27FC236}">
                <a16:creationId xmlns:a16="http://schemas.microsoft.com/office/drawing/2014/main" id="{529F4B7E-161C-651C-BA42-941EFBA98ADF}"/>
              </a:ext>
            </a:extLst>
          </p:cNvPr>
          <p:cNvSpPr/>
          <p:nvPr/>
        </p:nvSpPr>
        <p:spPr>
          <a:xfrm>
            <a:off x="3338534" y="637486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IT21825682</a:t>
            </a:r>
            <a:r>
              <a:rPr lang="en-US" sz="1800">
                <a:solidFill>
                  <a:schemeClr val="tx1"/>
                </a:solidFill>
              </a:rPr>
              <a:t>   |   H.P.D.D.M Wickramasinghe |   </a:t>
            </a:r>
            <a:r>
              <a:rPr lang="en-US">
                <a:solidFill>
                  <a:schemeClr val="tx1"/>
                </a:solidFill>
              </a:rPr>
              <a:t>R25-037</a:t>
            </a:r>
            <a:endParaRPr lang="en-US" sz="1800" b="0">
              <a:solidFill>
                <a:schemeClr val="tx1"/>
              </a:solidFill>
            </a:endParaRPr>
          </a:p>
        </p:txBody>
      </p:sp>
      <p:pic>
        <p:nvPicPr>
          <p:cNvPr id="5" name="Picture 4">
            <a:extLst>
              <a:ext uri="{FF2B5EF4-FFF2-40B4-BE49-F238E27FC236}">
                <a16:creationId xmlns:a16="http://schemas.microsoft.com/office/drawing/2014/main" id="{937355FA-53BB-6030-4B36-8AB640668746}"/>
              </a:ext>
            </a:extLst>
          </p:cNvPr>
          <p:cNvPicPr>
            <a:picLocks noChangeAspect="1"/>
          </p:cNvPicPr>
          <p:nvPr/>
        </p:nvPicPr>
        <p:blipFill>
          <a:blip r:embed="rId2"/>
          <a:stretch>
            <a:fillRect/>
          </a:stretch>
        </p:blipFill>
        <p:spPr>
          <a:xfrm>
            <a:off x="1562150" y="1280808"/>
            <a:ext cx="9067698" cy="4899545"/>
          </a:xfrm>
          <a:prstGeom prst="rect">
            <a:avLst/>
          </a:prstGeom>
          <a:ln>
            <a:solidFill>
              <a:schemeClr val="tx1"/>
            </a:solidFill>
          </a:ln>
        </p:spPr>
      </p:pic>
    </p:spTree>
    <p:extLst>
      <p:ext uri="{BB962C8B-B14F-4D97-AF65-F5344CB8AC3E}">
        <p14:creationId xmlns:p14="http://schemas.microsoft.com/office/powerpoint/2010/main" val="31063920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E07BD2-19DC-770A-9683-D417F75A280D}"/>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7B365FD-97A9-913E-7061-1A768CD054EC}"/>
              </a:ext>
            </a:extLst>
          </p:cNvPr>
          <p:cNvSpPr>
            <a:spLocks noGrp="1"/>
          </p:cNvSpPr>
          <p:nvPr>
            <p:ph type="title"/>
          </p:nvPr>
        </p:nvSpPr>
        <p:spPr>
          <a:xfrm>
            <a:off x="1828490" y="70658"/>
            <a:ext cx="8535017" cy="1105710"/>
          </a:xfrm>
        </p:spPr>
        <p:txBody>
          <a:bodyPr>
            <a:normAutofit/>
          </a:bodyPr>
          <a:lstStyle/>
          <a:p>
            <a:r>
              <a:rPr lang="en-US" sz="6000"/>
              <a:t>Evidences – Model Loss</a:t>
            </a:r>
          </a:p>
        </p:txBody>
      </p:sp>
      <p:sp>
        <p:nvSpPr>
          <p:cNvPr id="2" name="Rectangle 1">
            <a:extLst>
              <a:ext uri="{FF2B5EF4-FFF2-40B4-BE49-F238E27FC236}">
                <a16:creationId xmlns:a16="http://schemas.microsoft.com/office/drawing/2014/main" id="{7171C592-43C3-7778-D4B3-06E3A0035669}"/>
              </a:ext>
            </a:extLst>
          </p:cNvPr>
          <p:cNvSpPr/>
          <p:nvPr/>
        </p:nvSpPr>
        <p:spPr>
          <a:xfrm>
            <a:off x="3338534" y="637486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IT21825682</a:t>
            </a:r>
            <a:r>
              <a:rPr lang="en-US" sz="1800">
                <a:solidFill>
                  <a:schemeClr val="tx1"/>
                </a:solidFill>
              </a:rPr>
              <a:t>   |   H.P.D.D.M Wickramasinghe |   </a:t>
            </a:r>
            <a:r>
              <a:rPr lang="en-US">
                <a:solidFill>
                  <a:schemeClr val="tx1"/>
                </a:solidFill>
              </a:rPr>
              <a:t>R25-037</a:t>
            </a:r>
            <a:endParaRPr lang="en-US" sz="1800" b="0">
              <a:solidFill>
                <a:schemeClr val="tx1"/>
              </a:solidFill>
            </a:endParaRPr>
          </a:p>
        </p:txBody>
      </p:sp>
      <p:pic>
        <p:nvPicPr>
          <p:cNvPr id="5" name="Picture 4">
            <a:extLst>
              <a:ext uri="{FF2B5EF4-FFF2-40B4-BE49-F238E27FC236}">
                <a16:creationId xmlns:a16="http://schemas.microsoft.com/office/drawing/2014/main" id="{6B26E399-28F0-1C39-7CFA-7DD71747C06A}"/>
              </a:ext>
            </a:extLst>
          </p:cNvPr>
          <p:cNvPicPr>
            <a:picLocks noChangeAspect="1"/>
          </p:cNvPicPr>
          <p:nvPr/>
        </p:nvPicPr>
        <p:blipFill>
          <a:blip r:embed="rId2"/>
          <a:stretch>
            <a:fillRect/>
          </a:stretch>
        </p:blipFill>
        <p:spPr>
          <a:xfrm>
            <a:off x="1328402" y="1079770"/>
            <a:ext cx="9535191" cy="5032003"/>
          </a:xfrm>
          <a:prstGeom prst="rect">
            <a:avLst/>
          </a:prstGeom>
          <a:ln>
            <a:solidFill>
              <a:schemeClr val="tx1"/>
            </a:solidFill>
          </a:ln>
        </p:spPr>
      </p:pic>
    </p:spTree>
    <p:extLst>
      <p:ext uri="{BB962C8B-B14F-4D97-AF65-F5344CB8AC3E}">
        <p14:creationId xmlns:p14="http://schemas.microsoft.com/office/powerpoint/2010/main" val="156942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38882" y="639193"/>
            <a:ext cx="3571810" cy="3573516"/>
          </a:xfrm>
        </p:spPr>
        <p:txBody>
          <a:bodyPr>
            <a:normAutofit/>
          </a:bodyPr>
          <a:lstStyle/>
          <a:p>
            <a:pPr algn="l"/>
            <a:r>
              <a:rPr lang="en-US">
                <a:cs typeface="Times New Roman" panose="02020603050405020304" pitchFamily="18" charset="0"/>
              </a:rPr>
              <a:t>Overall System Diagram</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845077"/>
            <a:ext cx="7214616" cy="5140413"/>
          </a:xfrm>
          <a:prstGeom prst="rect">
            <a:avLst/>
          </a:prstGeom>
        </p:spPr>
      </p:pic>
    </p:spTree>
    <p:extLst>
      <p:ext uri="{BB962C8B-B14F-4D97-AF65-F5344CB8AC3E}">
        <p14:creationId xmlns:p14="http://schemas.microsoft.com/office/powerpoint/2010/main" val="30460762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F404F-D218-9D04-6489-E10118B4135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39AD513F-339C-5167-428B-5CC24BEF221E}"/>
              </a:ext>
            </a:extLst>
          </p:cNvPr>
          <p:cNvSpPr>
            <a:spLocks noGrp="1"/>
          </p:cNvSpPr>
          <p:nvPr>
            <p:ph type="title"/>
          </p:nvPr>
        </p:nvSpPr>
        <p:spPr>
          <a:xfrm>
            <a:off x="1828490" y="70658"/>
            <a:ext cx="8535017" cy="1105710"/>
          </a:xfrm>
        </p:spPr>
        <p:txBody>
          <a:bodyPr>
            <a:normAutofit fontScale="90000"/>
          </a:bodyPr>
          <a:lstStyle/>
          <a:p>
            <a:r>
              <a:rPr lang="en-US" sz="6000"/>
              <a:t>Evidences – Confusion Matrix </a:t>
            </a:r>
          </a:p>
        </p:txBody>
      </p:sp>
      <p:sp>
        <p:nvSpPr>
          <p:cNvPr id="2" name="Rectangle 1">
            <a:extLst>
              <a:ext uri="{FF2B5EF4-FFF2-40B4-BE49-F238E27FC236}">
                <a16:creationId xmlns:a16="http://schemas.microsoft.com/office/drawing/2014/main" id="{0D42FD2C-DEFC-8B3A-DC36-85ED835C9AB4}"/>
              </a:ext>
            </a:extLst>
          </p:cNvPr>
          <p:cNvSpPr/>
          <p:nvPr/>
        </p:nvSpPr>
        <p:spPr>
          <a:xfrm>
            <a:off x="3338534" y="637486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IT21825682</a:t>
            </a:r>
            <a:r>
              <a:rPr lang="en-US" sz="1800">
                <a:solidFill>
                  <a:schemeClr val="tx1"/>
                </a:solidFill>
              </a:rPr>
              <a:t>   |   H.P.D.D.M Wickramasinghe |   </a:t>
            </a:r>
            <a:r>
              <a:rPr lang="en-US">
                <a:solidFill>
                  <a:schemeClr val="tx1"/>
                </a:solidFill>
              </a:rPr>
              <a:t>R25-037</a:t>
            </a:r>
            <a:endParaRPr lang="en-US" sz="1800" b="0">
              <a:solidFill>
                <a:schemeClr val="tx1"/>
              </a:solidFill>
            </a:endParaRPr>
          </a:p>
        </p:txBody>
      </p:sp>
      <p:pic>
        <p:nvPicPr>
          <p:cNvPr id="6" name="Picture 5">
            <a:extLst>
              <a:ext uri="{FF2B5EF4-FFF2-40B4-BE49-F238E27FC236}">
                <a16:creationId xmlns:a16="http://schemas.microsoft.com/office/drawing/2014/main" id="{5515BF48-A412-F2A0-B710-C539FA1D6219}"/>
              </a:ext>
            </a:extLst>
          </p:cNvPr>
          <p:cNvPicPr>
            <a:picLocks noChangeAspect="1"/>
          </p:cNvPicPr>
          <p:nvPr/>
        </p:nvPicPr>
        <p:blipFill>
          <a:blip r:embed="rId2"/>
          <a:stretch>
            <a:fillRect/>
          </a:stretch>
        </p:blipFill>
        <p:spPr>
          <a:xfrm>
            <a:off x="1559067" y="958487"/>
            <a:ext cx="9073862" cy="5228608"/>
          </a:xfrm>
          <a:prstGeom prst="rect">
            <a:avLst/>
          </a:prstGeom>
          <a:ln>
            <a:solidFill>
              <a:schemeClr val="tx1"/>
            </a:solidFill>
          </a:ln>
        </p:spPr>
      </p:pic>
    </p:spTree>
    <p:extLst>
      <p:ext uri="{BB962C8B-B14F-4D97-AF65-F5344CB8AC3E}">
        <p14:creationId xmlns:p14="http://schemas.microsoft.com/office/powerpoint/2010/main" val="3310260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82A91D-BFF1-459E-C689-821366352BC3}"/>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DC859BF2-46B7-35F8-66EB-84A7311B978E}"/>
              </a:ext>
            </a:extLst>
          </p:cNvPr>
          <p:cNvSpPr>
            <a:spLocks noGrp="1"/>
          </p:cNvSpPr>
          <p:nvPr>
            <p:ph type="title"/>
          </p:nvPr>
        </p:nvSpPr>
        <p:spPr>
          <a:xfrm>
            <a:off x="2154355" y="59648"/>
            <a:ext cx="8535017" cy="1105710"/>
          </a:xfrm>
        </p:spPr>
        <p:txBody>
          <a:bodyPr>
            <a:normAutofit/>
          </a:bodyPr>
          <a:lstStyle/>
          <a:p>
            <a:r>
              <a:rPr lang="en-US" sz="6000"/>
              <a:t>Evidences – ROC Curve </a:t>
            </a:r>
          </a:p>
        </p:txBody>
      </p:sp>
      <p:sp>
        <p:nvSpPr>
          <p:cNvPr id="2" name="Rectangle 1">
            <a:extLst>
              <a:ext uri="{FF2B5EF4-FFF2-40B4-BE49-F238E27FC236}">
                <a16:creationId xmlns:a16="http://schemas.microsoft.com/office/drawing/2014/main" id="{85A460DB-5707-D5C0-E10B-7803D3D5EFE9}"/>
              </a:ext>
            </a:extLst>
          </p:cNvPr>
          <p:cNvSpPr/>
          <p:nvPr/>
        </p:nvSpPr>
        <p:spPr>
          <a:xfrm>
            <a:off x="3338534" y="637486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IT21825682</a:t>
            </a:r>
            <a:r>
              <a:rPr lang="en-US" sz="1800">
                <a:solidFill>
                  <a:schemeClr val="tx1"/>
                </a:solidFill>
              </a:rPr>
              <a:t>   |   H.P.D.D.M Wickramasinghe |   </a:t>
            </a:r>
            <a:r>
              <a:rPr lang="en-US">
                <a:solidFill>
                  <a:schemeClr val="tx1"/>
                </a:solidFill>
              </a:rPr>
              <a:t>R25-037</a:t>
            </a:r>
            <a:endParaRPr lang="en-US" sz="1800" b="0">
              <a:solidFill>
                <a:schemeClr val="tx1"/>
              </a:solidFill>
            </a:endParaRPr>
          </a:p>
        </p:txBody>
      </p:sp>
      <p:pic>
        <p:nvPicPr>
          <p:cNvPr id="5" name="Picture 4">
            <a:extLst>
              <a:ext uri="{FF2B5EF4-FFF2-40B4-BE49-F238E27FC236}">
                <a16:creationId xmlns:a16="http://schemas.microsoft.com/office/drawing/2014/main" id="{D716B042-A31F-4F86-948E-C9332B15EEA7}"/>
              </a:ext>
            </a:extLst>
          </p:cNvPr>
          <p:cNvPicPr>
            <a:picLocks noChangeAspect="1"/>
          </p:cNvPicPr>
          <p:nvPr/>
        </p:nvPicPr>
        <p:blipFill>
          <a:blip r:embed="rId2"/>
          <a:stretch>
            <a:fillRect/>
          </a:stretch>
        </p:blipFill>
        <p:spPr>
          <a:xfrm>
            <a:off x="1714043" y="1046480"/>
            <a:ext cx="8313877" cy="4904630"/>
          </a:xfrm>
          <a:prstGeom prst="rect">
            <a:avLst/>
          </a:prstGeom>
          <a:ln>
            <a:solidFill>
              <a:schemeClr val="tx1"/>
            </a:solidFill>
          </a:ln>
        </p:spPr>
      </p:pic>
    </p:spTree>
    <p:extLst>
      <p:ext uri="{BB962C8B-B14F-4D97-AF65-F5344CB8AC3E}">
        <p14:creationId xmlns:p14="http://schemas.microsoft.com/office/powerpoint/2010/main" val="16448463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0CC70-9C55-B99F-0088-722FA774282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BA913F86-5DEF-D18C-8C7E-AE123D92640F}"/>
              </a:ext>
            </a:extLst>
          </p:cNvPr>
          <p:cNvSpPr>
            <a:spLocks noGrp="1"/>
          </p:cNvSpPr>
          <p:nvPr>
            <p:ph type="title"/>
          </p:nvPr>
        </p:nvSpPr>
        <p:spPr>
          <a:xfrm>
            <a:off x="1828490" y="70658"/>
            <a:ext cx="9445867" cy="1105710"/>
          </a:xfrm>
        </p:spPr>
        <p:txBody>
          <a:bodyPr>
            <a:normAutofit fontScale="90000"/>
          </a:bodyPr>
          <a:lstStyle/>
          <a:p>
            <a:r>
              <a:rPr lang="en-US" sz="6000"/>
              <a:t>Evidences – Classification Report</a:t>
            </a:r>
          </a:p>
        </p:txBody>
      </p:sp>
      <p:sp>
        <p:nvSpPr>
          <p:cNvPr id="2" name="Rectangle 1">
            <a:extLst>
              <a:ext uri="{FF2B5EF4-FFF2-40B4-BE49-F238E27FC236}">
                <a16:creationId xmlns:a16="http://schemas.microsoft.com/office/drawing/2014/main" id="{F878E37D-4E3E-3719-9B7E-B00B9426143E}"/>
              </a:ext>
            </a:extLst>
          </p:cNvPr>
          <p:cNvSpPr/>
          <p:nvPr/>
        </p:nvSpPr>
        <p:spPr>
          <a:xfrm>
            <a:off x="3338534" y="637486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IT21825682</a:t>
            </a:r>
            <a:r>
              <a:rPr lang="en-US" sz="1800">
                <a:solidFill>
                  <a:schemeClr val="tx1"/>
                </a:solidFill>
              </a:rPr>
              <a:t>   |   H.P.D.D.M Wickramasinghe |   </a:t>
            </a:r>
            <a:r>
              <a:rPr lang="en-US">
                <a:solidFill>
                  <a:schemeClr val="tx1"/>
                </a:solidFill>
              </a:rPr>
              <a:t>R25-037</a:t>
            </a:r>
            <a:endParaRPr lang="en-US" sz="1800" b="0">
              <a:solidFill>
                <a:schemeClr val="tx1"/>
              </a:solidFill>
            </a:endParaRPr>
          </a:p>
        </p:txBody>
      </p:sp>
      <p:pic>
        <p:nvPicPr>
          <p:cNvPr id="5" name="Picture 4">
            <a:extLst>
              <a:ext uri="{FF2B5EF4-FFF2-40B4-BE49-F238E27FC236}">
                <a16:creationId xmlns:a16="http://schemas.microsoft.com/office/drawing/2014/main" id="{3F8DC916-78B8-C9EC-597A-2C59F1C62B86}"/>
              </a:ext>
            </a:extLst>
          </p:cNvPr>
          <p:cNvPicPr>
            <a:picLocks noChangeAspect="1"/>
          </p:cNvPicPr>
          <p:nvPr/>
        </p:nvPicPr>
        <p:blipFill>
          <a:blip r:embed="rId2"/>
          <a:stretch>
            <a:fillRect/>
          </a:stretch>
        </p:blipFill>
        <p:spPr>
          <a:xfrm>
            <a:off x="1070043" y="1261014"/>
            <a:ext cx="10363200" cy="2514600"/>
          </a:xfrm>
          <a:prstGeom prst="rect">
            <a:avLst/>
          </a:prstGeom>
          <a:ln>
            <a:solidFill>
              <a:schemeClr val="tx1"/>
            </a:solidFill>
          </a:ln>
        </p:spPr>
      </p:pic>
    </p:spTree>
    <p:extLst>
      <p:ext uri="{BB962C8B-B14F-4D97-AF65-F5344CB8AC3E}">
        <p14:creationId xmlns:p14="http://schemas.microsoft.com/office/powerpoint/2010/main" val="33600795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05DB2A-E18E-E0FD-47EB-F4E05A860DA4}"/>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B2321794-1969-9C17-11D9-9129CCBAC0B8}"/>
              </a:ext>
            </a:extLst>
          </p:cNvPr>
          <p:cNvSpPr>
            <a:spLocks noGrp="1"/>
          </p:cNvSpPr>
          <p:nvPr>
            <p:ph type="title"/>
          </p:nvPr>
        </p:nvSpPr>
        <p:spPr>
          <a:xfrm>
            <a:off x="2479207" y="-8296"/>
            <a:ext cx="8535017" cy="1105710"/>
          </a:xfrm>
        </p:spPr>
        <p:txBody>
          <a:bodyPr>
            <a:normAutofit/>
          </a:bodyPr>
          <a:lstStyle/>
          <a:p>
            <a:r>
              <a:rPr lang="en-US" sz="6000"/>
              <a:t>Evidences – Testing</a:t>
            </a:r>
          </a:p>
        </p:txBody>
      </p:sp>
      <p:sp>
        <p:nvSpPr>
          <p:cNvPr id="2" name="Rectangle 1">
            <a:extLst>
              <a:ext uri="{FF2B5EF4-FFF2-40B4-BE49-F238E27FC236}">
                <a16:creationId xmlns:a16="http://schemas.microsoft.com/office/drawing/2014/main" id="{40B724C0-32C1-17A8-AA65-C720E2945F4A}"/>
              </a:ext>
            </a:extLst>
          </p:cNvPr>
          <p:cNvSpPr/>
          <p:nvPr/>
        </p:nvSpPr>
        <p:spPr>
          <a:xfrm>
            <a:off x="3338534" y="637486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IT21825682</a:t>
            </a:r>
            <a:r>
              <a:rPr lang="en-US" sz="1800">
                <a:solidFill>
                  <a:schemeClr val="tx1"/>
                </a:solidFill>
              </a:rPr>
              <a:t>   |   H.P.D.D.M Wickramasinghe |   </a:t>
            </a:r>
            <a:r>
              <a:rPr lang="en-US">
                <a:solidFill>
                  <a:schemeClr val="tx1"/>
                </a:solidFill>
              </a:rPr>
              <a:t>R25-037</a:t>
            </a:r>
            <a:endParaRPr lang="en-US" sz="1800" b="0">
              <a:solidFill>
                <a:schemeClr val="tx1"/>
              </a:solidFill>
            </a:endParaRPr>
          </a:p>
        </p:txBody>
      </p:sp>
      <p:pic>
        <p:nvPicPr>
          <p:cNvPr id="5" name="Picture 4">
            <a:extLst>
              <a:ext uri="{FF2B5EF4-FFF2-40B4-BE49-F238E27FC236}">
                <a16:creationId xmlns:a16="http://schemas.microsoft.com/office/drawing/2014/main" id="{ADA01E88-EC42-8CEA-F117-CAF0C8F79F56}"/>
              </a:ext>
            </a:extLst>
          </p:cNvPr>
          <p:cNvPicPr>
            <a:picLocks noChangeAspect="1"/>
          </p:cNvPicPr>
          <p:nvPr/>
        </p:nvPicPr>
        <p:blipFill>
          <a:blip r:embed="rId2"/>
          <a:stretch>
            <a:fillRect/>
          </a:stretch>
        </p:blipFill>
        <p:spPr>
          <a:xfrm>
            <a:off x="1472978" y="1176367"/>
            <a:ext cx="9324724" cy="5040587"/>
          </a:xfrm>
          <a:prstGeom prst="rect">
            <a:avLst/>
          </a:prstGeom>
          <a:ln>
            <a:solidFill>
              <a:schemeClr val="tx1"/>
            </a:solidFill>
          </a:ln>
        </p:spPr>
      </p:pic>
    </p:spTree>
    <p:extLst>
      <p:ext uri="{BB962C8B-B14F-4D97-AF65-F5344CB8AC3E}">
        <p14:creationId xmlns:p14="http://schemas.microsoft.com/office/powerpoint/2010/main" val="36590149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F25A2-0ABA-476F-93A9-CAE8E1CC4A08}"/>
              </a:ext>
            </a:extLst>
          </p:cNvPr>
          <p:cNvSpPr>
            <a:spLocks noGrp="1"/>
          </p:cNvSpPr>
          <p:nvPr>
            <p:ph type="title"/>
          </p:nvPr>
        </p:nvSpPr>
        <p:spPr>
          <a:xfrm>
            <a:off x="4213698" y="291829"/>
            <a:ext cx="3764604" cy="934058"/>
          </a:xfrm>
        </p:spPr>
        <p:txBody>
          <a:bodyPr/>
          <a:lstStyle/>
          <a:p>
            <a:r>
              <a:rPr lang="en-US"/>
              <a:t>References</a:t>
            </a:r>
          </a:p>
        </p:txBody>
      </p:sp>
      <p:sp>
        <p:nvSpPr>
          <p:cNvPr id="3" name="Text Placeholder 2">
            <a:extLst>
              <a:ext uri="{FF2B5EF4-FFF2-40B4-BE49-F238E27FC236}">
                <a16:creationId xmlns:a16="http://schemas.microsoft.com/office/drawing/2014/main" id="{BEF3D551-122C-4719-815B-4B734524ED38}"/>
              </a:ext>
            </a:extLst>
          </p:cNvPr>
          <p:cNvSpPr>
            <a:spLocks noGrp="1"/>
          </p:cNvSpPr>
          <p:nvPr>
            <p:ph type="body" idx="1"/>
          </p:nvPr>
        </p:nvSpPr>
        <p:spPr>
          <a:xfrm>
            <a:off x="640359" y="1315308"/>
            <a:ext cx="11250084" cy="5127848"/>
          </a:xfrm>
        </p:spPr>
        <p:txBody>
          <a:bodyPr>
            <a:normAutofit/>
          </a:bodyPr>
          <a:lstStyle/>
          <a:p>
            <a:r>
              <a:rPr lang="en-US">
                <a:solidFill>
                  <a:schemeClr val="tx1"/>
                </a:solidFill>
              </a:rPr>
              <a:t>[1] </a:t>
            </a:r>
            <a:r>
              <a:rPr lang="en-US">
                <a:hlinkClick r:id="rId2"/>
              </a:rPr>
              <a:t>Malware Memory Analysis | Datasets | Canadian Institute for Cybersecurity | UNB</a:t>
            </a:r>
            <a:endParaRPr lang="en-US"/>
          </a:p>
        </p:txBody>
      </p:sp>
      <p:sp>
        <p:nvSpPr>
          <p:cNvPr id="4" name="Rectangle 3">
            <a:extLst>
              <a:ext uri="{FF2B5EF4-FFF2-40B4-BE49-F238E27FC236}">
                <a16:creationId xmlns:a16="http://schemas.microsoft.com/office/drawing/2014/main" id="{687B547E-83FA-7C41-9006-E060CC43DD92}"/>
              </a:ext>
            </a:extLst>
          </p:cNvPr>
          <p:cNvSpPr/>
          <p:nvPr/>
        </p:nvSpPr>
        <p:spPr>
          <a:xfrm>
            <a:off x="3410940" y="639431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IT21825682</a:t>
            </a:r>
            <a:r>
              <a:rPr lang="en-US" sz="1800">
                <a:solidFill>
                  <a:schemeClr val="tx1"/>
                </a:solidFill>
              </a:rPr>
              <a:t>   |   H.P.D.D.M Wickramasinghe |   </a:t>
            </a:r>
            <a:r>
              <a:rPr lang="en-US">
                <a:solidFill>
                  <a:schemeClr val="tx1"/>
                </a:solidFill>
              </a:rPr>
              <a:t>R25-037</a:t>
            </a:r>
            <a:endParaRPr lang="en-US" sz="1800" b="0">
              <a:solidFill>
                <a:schemeClr val="tx1"/>
              </a:solidFill>
            </a:endParaRPr>
          </a:p>
        </p:txBody>
      </p:sp>
    </p:spTree>
    <p:extLst>
      <p:ext uri="{BB962C8B-B14F-4D97-AF65-F5344CB8AC3E}">
        <p14:creationId xmlns:p14="http://schemas.microsoft.com/office/powerpoint/2010/main" val="18872188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2919268" y="2529499"/>
            <a:ext cx="8781332" cy="903019"/>
          </a:xfrm>
        </p:spPr>
        <p:txBody>
          <a:bodyPr vert="horz" lIns="91440" tIns="45720" rIns="91440" bIns="45720" rtlCol="0" anchor="b">
            <a:normAutofit fontScale="90000"/>
          </a:bodyPr>
          <a:lstStyle/>
          <a:p>
            <a:pPr algn="l"/>
            <a:r>
              <a:rPr lang="en-US" sz="6000"/>
              <a:t>IT21825996 | I.D. Sellahewa</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a:xfrm>
            <a:off x="3047124" y="3538846"/>
            <a:ext cx="8249369" cy="2064627"/>
          </a:xfrm>
        </p:spPr>
        <p:txBody>
          <a:bodyPr vert="horz" lIns="91440" tIns="45720" rIns="91440" bIns="45720" rtlCol="0" anchor="t">
            <a:normAutofit/>
          </a:bodyPr>
          <a:lstStyle/>
          <a:p>
            <a:pPr algn="l"/>
            <a:r>
              <a:rPr lang="en-US" sz="2100" b="1"/>
              <a:t>EXPLOITATION BEHAVIOR PROFILING USING REINFORCEMENT LEARNING </a:t>
            </a:r>
          </a:p>
        </p:txBody>
      </p:sp>
      <p:sp>
        <p:nvSpPr>
          <p:cNvPr id="4" name="Rectangle 3">
            <a:extLst>
              <a:ext uri="{FF2B5EF4-FFF2-40B4-BE49-F238E27FC236}">
                <a16:creationId xmlns:a16="http://schemas.microsoft.com/office/drawing/2014/main" id="{B3BAACE6-3A32-4B05-86B9-0627EA641BA0}"/>
              </a:ext>
            </a:extLst>
          </p:cNvPr>
          <p:cNvSpPr/>
          <p:nvPr/>
        </p:nvSpPr>
        <p:spPr>
          <a:xfrm>
            <a:off x="3893039"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IT21825996</a:t>
            </a:r>
            <a:r>
              <a:rPr lang="en-US" sz="1800">
                <a:solidFill>
                  <a:schemeClr val="tx1"/>
                </a:solidFill>
              </a:rPr>
              <a:t>   |   </a:t>
            </a:r>
            <a:r>
              <a:rPr lang="en-US">
                <a:solidFill>
                  <a:schemeClr val="tx1"/>
                </a:solidFill>
              </a:rPr>
              <a:t>I.D. </a:t>
            </a:r>
            <a:r>
              <a:rPr lang="en-US" err="1">
                <a:solidFill>
                  <a:schemeClr val="tx1"/>
                </a:solidFill>
              </a:rPr>
              <a:t>Sellahewa</a:t>
            </a:r>
            <a:r>
              <a:rPr lang="en-US" sz="1800" b="1">
                <a:solidFill>
                  <a:schemeClr val="tx1"/>
                </a:solidFill>
              </a:rPr>
              <a:t>  </a:t>
            </a:r>
            <a:r>
              <a:rPr lang="en-US" sz="1800">
                <a:solidFill>
                  <a:schemeClr val="tx1"/>
                </a:solidFill>
              </a:rPr>
              <a:t>|   </a:t>
            </a:r>
            <a:r>
              <a:rPr lang="en-US">
                <a:solidFill>
                  <a:schemeClr val="tx1"/>
                </a:solidFill>
              </a:rPr>
              <a:t>R25-037</a:t>
            </a:r>
            <a:endParaRPr lang="en-US" sz="1800" b="0">
              <a:solidFill>
                <a:schemeClr val="tx1"/>
              </a:solidFill>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7671" y="0"/>
            <a:ext cx="2014330" cy="2312440"/>
          </a:xfrm>
          <a:prstGeom prst="rect">
            <a:avLst/>
          </a:prstGeom>
          <a:ln w="38100" cap="sq">
            <a:no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626505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2A452-1C8A-39A5-DEC6-FF27C236EB0C}"/>
              </a:ext>
            </a:extLst>
          </p:cNvPr>
          <p:cNvSpPr>
            <a:spLocks noGrp="1"/>
          </p:cNvSpPr>
          <p:nvPr>
            <p:ph type="title"/>
          </p:nvPr>
        </p:nvSpPr>
        <p:spPr>
          <a:xfrm>
            <a:off x="3680642" y="126999"/>
            <a:ext cx="7083475" cy="1244473"/>
          </a:xfrm>
        </p:spPr>
        <p:txBody>
          <a:bodyPr/>
          <a:lstStyle/>
          <a:p>
            <a:r>
              <a:rPr lang="en-US"/>
              <a:t>Introduction                                </a:t>
            </a:r>
          </a:p>
        </p:txBody>
      </p:sp>
      <p:sp>
        <p:nvSpPr>
          <p:cNvPr id="3" name="Text Placeholder 2">
            <a:extLst>
              <a:ext uri="{FF2B5EF4-FFF2-40B4-BE49-F238E27FC236}">
                <a16:creationId xmlns:a16="http://schemas.microsoft.com/office/drawing/2014/main" id="{12EE3E5B-EE29-9350-0EE5-DCB718A00EE4}"/>
              </a:ext>
            </a:extLst>
          </p:cNvPr>
          <p:cNvSpPr>
            <a:spLocks noGrp="1"/>
          </p:cNvSpPr>
          <p:nvPr>
            <p:ph type="body" idx="1"/>
          </p:nvPr>
        </p:nvSpPr>
        <p:spPr>
          <a:xfrm>
            <a:off x="1556277" y="1717835"/>
            <a:ext cx="9092384" cy="3862218"/>
          </a:xfrm>
        </p:spPr>
        <p:txBody>
          <a:bodyPr vert="horz" lIns="91440" tIns="45720" rIns="91440" bIns="45720" rtlCol="0" anchor="t">
            <a:normAutofit lnSpcReduction="10000"/>
          </a:bodyPr>
          <a:lstStyle/>
          <a:p>
            <a:pPr marL="285750" indent="-285750" algn="l">
              <a:buChar char="•"/>
            </a:pPr>
            <a:r>
              <a:rPr lang="en-US">
                <a:solidFill>
                  <a:schemeClr val="tx1"/>
                </a:solidFill>
                <a:ea typeface="+mn-lt"/>
                <a:cs typeface="+mn-lt"/>
              </a:rPr>
              <a:t>Advanced Persistent Threats (APTs) exploit system vulnerabilities post-infiltration.</a:t>
            </a:r>
            <a:endParaRPr lang="en-US">
              <a:solidFill>
                <a:schemeClr val="tx1"/>
              </a:solidFill>
              <a:ea typeface="Calibri"/>
              <a:cs typeface="Calibri"/>
            </a:endParaRPr>
          </a:p>
          <a:p>
            <a:pPr algn="l">
              <a:buClr>
                <a:srgbClr val="1287C3"/>
              </a:buClr>
            </a:pPr>
            <a:endParaRPr lang="en-US">
              <a:solidFill>
                <a:schemeClr val="tx1"/>
              </a:solidFill>
              <a:ea typeface="+mn-lt"/>
              <a:cs typeface="+mn-lt"/>
            </a:endParaRPr>
          </a:p>
          <a:p>
            <a:pPr marL="285750" indent="-285750" algn="l">
              <a:buChar char="•"/>
            </a:pPr>
            <a:r>
              <a:rPr lang="en-US">
                <a:solidFill>
                  <a:schemeClr val="tx1"/>
                </a:solidFill>
                <a:ea typeface="+mn-lt"/>
                <a:cs typeface="+mn-lt"/>
              </a:rPr>
              <a:t>Behavior profiling is crucial to detecting these exploitation patterns in real-time.</a:t>
            </a:r>
            <a:endParaRPr lang="en-US">
              <a:solidFill>
                <a:schemeClr val="tx1"/>
              </a:solidFill>
              <a:ea typeface="Calibri"/>
              <a:cs typeface="Calibri"/>
            </a:endParaRPr>
          </a:p>
          <a:p>
            <a:pPr algn="l">
              <a:buClr>
                <a:srgbClr val="1287C3"/>
              </a:buClr>
            </a:pPr>
            <a:endParaRPr lang="en-US">
              <a:solidFill>
                <a:schemeClr val="tx1"/>
              </a:solidFill>
              <a:ea typeface="+mn-lt"/>
              <a:cs typeface="+mn-lt"/>
            </a:endParaRPr>
          </a:p>
          <a:p>
            <a:pPr marL="285750" indent="-285750" algn="l">
              <a:buChar char="•"/>
            </a:pPr>
            <a:r>
              <a:rPr lang="en-US">
                <a:solidFill>
                  <a:schemeClr val="tx1"/>
                </a:solidFill>
                <a:ea typeface="+mn-lt"/>
                <a:cs typeface="+mn-lt"/>
              </a:rPr>
              <a:t>Traditional models lack adaptability to evolving attack behaviors.</a:t>
            </a:r>
            <a:endParaRPr lang="en-US">
              <a:solidFill>
                <a:schemeClr val="tx1"/>
              </a:solidFill>
              <a:ea typeface="Calibri"/>
              <a:cs typeface="Calibri"/>
            </a:endParaRPr>
          </a:p>
          <a:p>
            <a:pPr algn="l">
              <a:buClr>
                <a:srgbClr val="1287C3"/>
              </a:buClr>
            </a:pPr>
            <a:endParaRPr lang="en-US">
              <a:solidFill>
                <a:schemeClr val="tx1"/>
              </a:solidFill>
              <a:ea typeface="+mn-lt"/>
              <a:cs typeface="+mn-lt"/>
            </a:endParaRPr>
          </a:p>
          <a:p>
            <a:pPr marL="285750" indent="-285750" algn="l">
              <a:buChar char="•"/>
            </a:pPr>
            <a:r>
              <a:rPr lang="en-US">
                <a:solidFill>
                  <a:schemeClr val="tx1"/>
                </a:solidFill>
                <a:ea typeface="+mn-lt"/>
                <a:cs typeface="+mn-lt"/>
              </a:rPr>
              <a:t>This research focuses on using reinforcement learning techniques to detect and profile exploitation behavior in system logs.</a:t>
            </a:r>
            <a:endParaRPr lang="en-US">
              <a:solidFill>
                <a:schemeClr val="tx1"/>
              </a:solidFill>
            </a:endParaRPr>
          </a:p>
          <a:p>
            <a:pPr algn="l"/>
            <a:endParaRPr lang="en-US"/>
          </a:p>
        </p:txBody>
      </p:sp>
    </p:spTree>
    <p:extLst>
      <p:ext uri="{BB962C8B-B14F-4D97-AF65-F5344CB8AC3E}">
        <p14:creationId xmlns:p14="http://schemas.microsoft.com/office/powerpoint/2010/main" val="23931017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E8883F-180F-41FF-B53F-EF49BD9568CA}"/>
              </a:ext>
            </a:extLst>
          </p:cNvPr>
          <p:cNvSpPr>
            <a:spLocks noGrp="1"/>
          </p:cNvSpPr>
          <p:nvPr>
            <p:ph type="title"/>
          </p:nvPr>
        </p:nvSpPr>
        <p:spPr>
          <a:xfrm>
            <a:off x="3412023" y="301844"/>
            <a:ext cx="5367954" cy="1362075"/>
          </a:xfrm>
        </p:spPr>
        <p:txBody>
          <a:bodyPr>
            <a:normAutofit fontScale="90000"/>
          </a:bodyPr>
          <a:lstStyle/>
          <a:p>
            <a:r>
              <a:rPr lang="en-US"/>
              <a:t>Research Question</a:t>
            </a:r>
            <a:br>
              <a:rPr lang="en-US"/>
            </a:br>
            <a:endParaRPr lang="en-US"/>
          </a:p>
        </p:txBody>
      </p:sp>
      <p:sp>
        <p:nvSpPr>
          <p:cNvPr id="6" name="Text Placeholder 5">
            <a:extLst>
              <a:ext uri="{FF2B5EF4-FFF2-40B4-BE49-F238E27FC236}">
                <a16:creationId xmlns:a16="http://schemas.microsoft.com/office/drawing/2014/main" id="{1A53AEB1-B06A-4385-9D7D-63D45599F0F2}"/>
              </a:ext>
            </a:extLst>
          </p:cNvPr>
          <p:cNvSpPr>
            <a:spLocks noGrp="1"/>
          </p:cNvSpPr>
          <p:nvPr>
            <p:ph type="body" idx="1"/>
          </p:nvPr>
        </p:nvSpPr>
        <p:spPr>
          <a:xfrm>
            <a:off x="721548" y="1467888"/>
            <a:ext cx="10748903" cy="1594512"/>
          </a:xfrm>
        </p:spPr>
        <p:txBody>
          <a:bodyPr vert="horz" lIns="91440" tIns="45720" rIns="91440" bIns="45720" rtlCol="0" anchor="t">
            <a:noAutofit/>
          </a:bodyPr>
          <a:lstStyle/>
          <a:p>
            <a:pPr algn="ctr"/>
            <a:r>
              <a:rPr lang="en-US" sz="2400">
                <a:ea typeface="+mn-lt"/>
                <a:cs typeface="+mn-lt"/>
              </a:rPr>
              <a:t>How can reinforcement learning-based behavior profiling enhance the detection of exploitation phases in advanced persistent threats?</a:t>
            </a:r>
            <a:endParaRPr lang="en-US"/>
          </a:p>
          <a:p>
            <a:pPr algn="l"/>
            <a:endParaRPr lang="en-US" sz="2400" b="1">
              <a:cs typeface="Times New Roman"/>
            </a:endParaRPr>
          </a:p>
          <a:p>
            <a:pPr algn="ctr"/>
            <a:endParaRPr lang="en-US" sz="3200">
              <a:cs typeface="Times New Roman"/>
            </a:endParaRPr>
          </a:p>
        </p:txBody>
      </p:sp>
      <p:sp>
        <p:nvSpPr>
          <p:cNvPr id="4" name="Rectangle 3">
            <a:extLst>
              <a:ext uri="{FF2B5EF4-FFF2-40B4-BE49-F238E27FC236}">
                <a16:creationId xmlns:a16="http://schemas.microsoft.com/office/drawing/2014/main" id="{702B7574-971C-4367-AE92-659BEDEF8BAF}"/>
              </a:ext>
            </a:extLst>
          </p:cNvPr>
          <p:cNvSpPr/>
          <p:nvPr/>
        </p:nvSpPr>
        <p:spPr>
          <a:xfrm>
            <a:off x="3805252" y="641944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IT21825996</a:t>
            </a:r>
            <a:r>
              <a:rPr lang="en-US">
                <a:solidFill>
                  <a:schemeClr val="tx1"/>
                </a:solidFill>
              </a:rPr>
              <a:t>       |       I.D. </a:t>
            </a:r>
            <a:r>
              <a:rPr lang="en-US" err="1">
                <a:solidFill>
                  <a:schemeClr val="tx1"/>
                </a:solidFill>
              </a:rPr>
              <a:t>Sellahewa</a:t>
            </a:r>
            <a:r>
              <a:rPr lang="en-US" b="1">
                <a:solidFill>
                  <a:schemeClr val="tx1"/>
                </a:solidFill>
              </a:rPr>
              <a:t>       </a:t>
            </a:r>
            <a:r>
              <a:rPr lang="en-US">
                <a:solidFill>
                  <a:schemeClr val="tx1"/>
                </a:solidFill>
              </a:rPr>
              <a:t>|        R25-037</a:t>
            </a:r>
          </a:p>
        </p:txBody>
      </p:sp>
      <p:pic>
        <p:nvPicPr>
          <p:cNvPr id="3" name="Picture 2" descr="Cartoon Kids Boy Question Isolated Free PNG Free PNG 24484038 PNG">
            <a:extLst>
              <a:ext uri="{FF2B5EF4-FFF2-40B4-BE49-F238E27FC236}">
                <a16:creationId xmlns:a16="http://schemas.microsoft.com/office/drawing/2014/main" id="{6AD6DC49-5223-7833-CA2B-F2C5F10EAA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7429" y="3062060"/>
            <a:ext cx="3150424" cy="3160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5897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13933-DE12-2F66-DFD5-553788B6CD33}"/>
              </a:ext>
            </a:extLst>
          </p:cNvPr>
          <p:cNvSpPr>
            <a:spLocks noGrp="1"/>
          </p:cNvSpPr>
          <p:nvPr>
            <p:ph type="title"/>
          </p:nvPr>
        </p:nvSpPr>
        <p:spPr>
          <a:xfrm>
            <a:off x="4165551" y="946726"/>
            <a:ext cx="4150930" cy="771110"/>
          </a:xfrm>
        </p:spPr>
        <p:txBody>
          <a:bodyPr>
            <a:normAutofit fontScale="90000"/>
          </a:bodyPr>
          <a:lstStyle/>
          <a:p>
            <a:r>
              <a:rPr lang="en-US"/>
              <a:t>Research Gap</a:t>
            </a:r>
          </a:p>
        </p:txBody>
      </p:sp>
      <p:sp>
        <p:nvSpPr>
          <p:cNvPr id="3" name="Text Placeholder 2">
            <a:extLst>
              <a:ext uri="{FF2B5EF4-FFF2-40B4-BE49-F238E27FC236}">
                <a16:creationId xmlns:a16="http://schemas.microsoft.com/office/drawing/2014/main" id="{E2F5DDB6-112D-C1FB-4389-0750B432FB22}"/>
              </a:ext>
            </a:extLst>
          </p:cNvPr>
          <p:cNvSpPr>
            <a:spLocks noGrp="1"/>
          </p:cNvSpPr>
          <p:nvPr>
            <p:ph type="body" idx="1"/>
          </p:nvPr>
        </p:nvSpPr>
        <p:spPr>
          <a:xfrm>
            <a:off x="1290733" y="2399017"/>
            <a:ext cx="10235384" cy="2592218"/>
          </a:xfrm>
        </p:spPr>
        <p:txBody>
          <a:bodyPr vert="horz" lIns="91440" tIns="45720" rIns="91440" bIns="45720" rtlCol="0" anchor="t">
            <a:normAutofit/>
          </a:bodyPr>
          <a:lstStyle/>
          <a:p>
            <a:pPr marL="285750" indent="-285750" algn="l">
              <a:buChar char="•"/>
            </a:pPr>
            <a:r>
              <a:rPr lang="en-US">
                <a:solidFill>
                  <a:schemeClr val="tx1"/>
                </a:solidFill>
                <a:ea typeface="+mn-lt"/>
                <a:cs typeface="+mn-lt"/>
              </a:rPr>
              <a:t>Current anomaly detection methods often rely on static signatures or rule-based engines.</a:t>
            </a:r>
            <a:endParaRPr lang="en-US">
              <a:solidFill>
                <a:schemeClr val="tx1"/>
              </a:solidFill>
              <a:ea typeface="Calibri"/>
              <a:cs typeface="Calibri"/>
            </a:endParaRPr>
          </a:p>
          <a:p>
            <a:pPr marL="285750" indent="-285750" algn="l">
              <a:buChar char="•"/>
            </a:pPr>
            <a:r>
              <a:rPr lang="en-US">
                <a:solidFill>
                  <a:schemeClr val="tx1"/>
                </a:solidFill>
                <a:ea typeface="+mn-lt"/>
                <a:cs typeface="+mn-lt"/>
              </a:rPr>
              <a:t>Many fail to capture evolving and subtle exploitation patterns in logs.</a:t>
            </a:r>
            <a:endParaRPr lang="en-US">
              <a:solidFill>
                <a:schemeClr val="tx1"/>
              </a:solidFill>
              <a:ea typeface="Calibri"/>
              <a:cs typeface="Calibri"/>
            </a:endParaRPr>
          </a:p>
          <a:p>
            <a:pPr marL="285750" indent="-285750" algn="l">
              <a:buChar char="•"/>
            </a:pPr>
            <a:r>
              <a:rPr lang="en-US">
                <a:solidFill>
                  <a:schemeClr val="tx1"/>
                </a:solidFill>
                <a:ea typeface="+mn-lt"/>
                <a:cs typeface="+mn-lt"/>
              </a:rPr>
              <a:t>There is limited exploration of reinforcement learning for dynamic behavior profiling in security logs</a:t>
            </a:r>
            <a:endParaRPr lang="en-US">
              <a:solidFill>
                <a:schemeClr val="tx1"/>
              </a:solidFill>
              <a:ea typeface="Calibri"/>
              <a:cs typeface="Calibri"/>
            </a:endParaRPr>
          </a:p>
          <a:p>
            <a:pPr algn="l"/>
            <a:endParaRPr lang="en-US"/>
          </a:p>
        </p:txBody>
      </p:sp>
    </p:spTree>
    <p:extLst>
      <p:ext uri="{BB962C8B-B14F-4D97-AF65-F5344CB8AC3E}">
        <p14:creationId xmlns:p14="http://schemas.microsoft.com/office/powerpoint/2010/main" val="14140537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9E226-1EA6-C7D8-D1B5-626462D0EFF8}"/>
              </a:ext>
            </a:extLst>
          </p:cNvPr>
          <p:cNvSpPr>
            <a:spLocks noGrp="1"/>
          </p:cNvSpPr>
          <p:nvPr>
            <p:ph type="title"/>
          </p:nvPr>
        </p:nvSpPr>
        <p:spPr>
          <a:xfrm>
            <a:off x="4777461" y="619759"/>
            <a:ext cx="3072121" cy="830222"/>
          </a:xfrm>
        </p:spPr>
        <p:txBody>
          <a:bodyPr>
            <a:normAutofit fontScale="90000"/>
          </a:bodyPr>
          <a:lstStyle/>
          <a:p>
            <a:r>
              <a:rPr lang="en-US"/>
              <a:t>Novelty</a:t>
            </a:r>
          </a:p>
        </p:txBody>
      </p:sp>
      <p:sp>
        <p:nvSpPr>
          <p:cNvPr id="3" name="Text Placeholder 2">
            <a:extLst>
              <a:ext uri="{FF2B5EF4-FFF2-40B4-BE49-F238E27FC236}">
                <a16:creationId xmlns:a16="http://schemas.microsoft.com/office/drawing/2014/main" id="{4DAD11DA-7810-2094-7AFD-FC3A7975911F}"/>
              </a:ext>
            </a:extLst>
          </p:cNvPr>
          <p:cNvSpPr>
            <a:spLocks noGrp="1"/>
          </p:cNvSpPr>
          <p:nvPr>
            <p:ph type="body" idx="1"/>
          </p:nvPr>
        </p:nvSpPr>
        <p:spPr>
          <a:xfrm>
            <a:off x="1668038" y="2156101"/>
            <a:ext cx="9062828" cy="4081120"/>
          </a:xfrm>
        </p:spPr>
        <p:txBody>
          <a:bodyPr vert="horz" lIns="91440" tIns="45720" rIns="91440" bIns="45720" rtlCol="0" anchor="t">
            <a:normAutofit/>
          </a:bodyPr>
          <a:lstStyle/>
          <a:p>
            <a:pPr marL="285750" indent="-285750" algn="l">
              <a:buChar char="•"/>
            </a:pPr>
            <a:r>
              <a:rPr lang="en-US">
                <a:solidFill>
                  <a:schemeClr val="tx1"/>
                </a:solidFill>
                <a:ea typeface="+mn-lt"/>
                <a:cs typeface="+mn-lt"/>
              </a:rPr>
              <a:t>Introduces a </a:t>
            </a:r>
            <a:r>
              <a:rPr lang="en-US" b="1">
                <a:solidFill>
                  <a:schemeClr val="tx1"/>
                </a:solidFill>
                <a:ea typeface="+mn-lt"/>
                <a:cs typeface="+mn-lt"/>
              </a:rPr>
              <a:t>DQN-inspired supervised model</a:t>
            </a:r>
            <a:r>
              <a:rPr lang="en-US">
                <a:solidFill>
                  <a:schemeClr val="tx1"/>
                </a:solidFill>
                <a:ea typeface="+mn-lt"/>
                <a:cs typeface="+mn-lt"/>
              </a:rPr>
              <a:t> using reward signals for classification.</a:t>
            </a:r>
            <a:endParaRPr lang="en-US">
              <a:solidFill>
                <a:schemeClr val="tx1"/>
              </a:solidFill>
              <a:ea typeface="Calibri"/>
              <a:cs typeface="Calibri"/>
            </a:endParaRPr>
          </a:p>
          <a:p>
            <a:pPr marL="285750" indent="-285750" algn="l">
              <a:buChar char="•"/>
            </a:pPr>
            <a:r>
              <a:rPr lang="en-US">
                <a:solidFill>
                  <a:schemeClr val="tx1"/>
                </a:solidFill>
                <a:ea typeface="+mn-lt"/>
                <a:cs typeface="+mn-lt"/>
              </a:rPr>
              <a:t>Leverages </a:t>
            </a:r>
            <a:r>
              <a:rPr lang="en-US" b="1">
                <a:solidFill>
                  <a:schemeClr val="tx1"/>
                </a:solidFill>
                <a:ea typeface="+mn-lt"/>
                <a:cs typeface="+mn-lt"/>
              </a:rPr>
              <a:t>sequence encoding</a:t>
            </a:r>
            <a:r>
              <a:rPr lang="en-US">
                <a:solidFill>
                  <a:schemeClr val="tx1"/>
                </a:solidFill>
                <a:ea typeface="+mn-lt"/>
                <a:cs typeface="+mn-lt"/>
              </a:rPr>
              <a:t> and </a:t>
            </a:r>
            <a:r>
              <a:rPr lang="en-US" b="1">
                <a:solidFill>
                  <a:schemeClr val="tx1"/>
                </a:solidFill>
                <a:ea typeface="+mn-lt"/>
                <a:cs typeface="+mn-lt"/>
              </a:rPr>
              <a:t>log profiling</a:t>
            </a:r>
            <a:r>
              <a:rPr lang="en-US">
                <a:solidFill>
                  <a:schemeClr val="tx1"/>
                </a:solidFill>
                <a:ea typeface="+mn-lt"/>
                <a:cs typeface="+mn-lt"/>
              </a:rPr>
              <a:t> to simulate attacker behavior.</a:t>
            </a:r>
            <a:endParaRPr lang="en-US">
              <a:solidFill>
                <a:schemeClr val="tx1"/>
              </a:solidFill>
              <a:ea typeface="Calibri"/>
              <a:cs typeface="Calibri"/>
            </a:endParaRPr>
          </a:p>
          <a:p>
            <a:pPr marL="285750" indent="-285750" algn="l">
              <a:buChar char="•"/>
            </a:pPr>
            <a:r>
              <a:rPr lang="en-US">
                <a:solidFill>
                  <a:schemeClr val="tx1"/>
                </a:solidFill>
                <a:ea typeface="+mn-lt"/>
                <a:cs typeface="+mn-lt"/>
              </a:rPr>
              <a:t>Bridges the gap between traditional ML classification and reward-based behavior modeling.</a:t>
            </a:r>
            <a:endParaRPr lang="en-US">
              <a:solidFill>
                <a:schemeClr val="tx1"/>
              </a:solidFill>
            </a:endParaRPr>
          </a:p>
          <a:p>
            <a:endParaRPr lang="en-US"/>
          </a:p>
        </p:txBody>
      </p:sp>
    </p:spTree>
    <p:extLst>
      <p:ext uri="{BB962C8B-B14F-4D97-AF65-F5344CB8AC3E}">
        <p14:creationId xmlns:p14="http://schemas.microsoft.com/office/powerpoint/2010/main" val="1371343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A36-DF67-1D62-4B7A-974EEF7B2988}"/>
              </a:ext>
            </a:extLst>
          </p:cNvPr>
          <p:cNvSpPr>
            <a:spLocks noGrp="1"/>
          </p:cNvSpPr>
          <p:nvPr>
            <p:ph type="title"/>
          </p:nvPr>
        </p:nvSpPr>
        <p:spPr>
          <a:xfrm>
            <a:off x="4198327" y="19455"/>
            <a:ext cx="3953452" cy="1034141"/>
          </a:xfrm>
        </p:spPr>
        <p:txBody>
          <a:bodyPr>
            <a:noAutofit/>
          </a:bodyPr>
          <a:lstStyle/>
          <a:p>
            <a:r>
              <a:rPr lang="en-US" sz="6000">
                <a:ea typeface="+mj-lt"/>
                <a:cs typeface="+mj-lt"/>
              </a:rPr>
              <a:t>Gantt Chart </a:t>
            </a:r>
            <a:endParaRPr lang="en-US" sz="6000"/>
          </a:p>
        </p:txBody>
      </p:sp>
      <p:pic>
        <p:nvPicPr>
          <p:cNvPr id="6" name="Picture 5" descr="A screenshot of a project&#10;&#10;AI-generated content may be incorrect.">
            <a:extLst>
              <a:ext uri="{FF2B5EF4-FFF2-40B4-BE49-F238E27FC236}">
                <a16:creationId xmlns:a16="http://schemas.microsoft.com/office/drawing/2014/main" id="{AC6222D1-54AC-4F62-3408-74AC9DFC4A71}"/>
              </a:ext>
            </a:extLst>
          </p:cNvPr>
          <p:cNvPicPr>
            <a:picLocks noChangeAspect="1"/>
          </p:cNvPicPr>
          <p:nvPr/>
        </p:nvPicPr>
        <p:blipFill>
          <a:blip r:embed="rId2"/>
          <a:srcRect l="24136" r="655" b="722"/>
          <a:stretch/>
        </p:blipFill>
        <p:spPr>
          <a:xfrm>
            <a:off x="1960966" y="1225101"/>
            <a:ext cx="8428174" cy="4972932"/>
          </a:xfrm>
          <a:prstGeom prst="rect">
            <a:avLst/>
          </a:prstGeom>
          <a:ln>
            <a:solidFill>
              <a:schemeClr val="tx1"/>
            </a:solidFill>
          </a:ln>
        </p:spPr>
      </p:pic>
    </p:spTree>
    <p:extLst>
      <p:ext uri="{BB962C8B-B14F-4D97-AF65-F5344CB8AC3E}">
        <p14:creationId xmlns:p14="http://schemas.microsoft.com/office/powerpoint/2010/main" val="13595592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fontScale="90000"/>
          </a:bodyPr>
          <a:lstStyle/>
          <a:p>
            <a:br>
              <a:rPr lang="en-US" b="1"/>
            </a:br>
            <a:br>
              <a:rPr lang="en-US" b="1"/>
            </a:br>
            <a:r>
              <a:rPr lang="en-US" b="1"/>
              <a:t>Objectives</a:t>
            </a:r>
            <a:br>
              <a:rPr lang="en-US"/>
            </a:br>
            <a:br>
              <a:rPr lang="en-US"/>
            </a:br>
            <a:endParaRPr lang="en-US"/>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1289876" y="1725796"/>
            <a:ext cx="10592741" cy="4541897"/>
          </a:xfrm>
        </p:spPr>
        <p:txBody>
          <a:bodyPr vert="horz" lIns="91440" tIns="45720" rIns="91440" bIns="45720" rtlCol="0" anchor="ctr">
            <a:noAutofit/>
          </a:bodyPr>
          <a:lstStyle/>
          <a:p>
            <a:pPr>
              <a:buNone/>
            </a:pPr>
            <a:r>
              <a:rPr lang="en-US" sz="2100" b="1">
                <a:ea typeface="+mn-lt"/>
                <a:cs typeface="+mn-lt"/>
              </a:rPr>
              <a:t>Main Objective:</a:t>
            </a:r>
            <a:endParaRPr lang="en-US"/>
          </a:p>
          <a:p>
            <a:pPr>
              <a:buClr>
                <a:srgbClr val="1287C3"/>
              </a:buClr>
            </a:pPr>
            <a:r>
              <a:rPr lang="en-US" sz="2100">
                <a:ea typeface="+mn-lt"/>
                <a:cs typeface="+mn-lt"/>
              </a:rPr>
              <a:t>Profile exploitation behavior using a reward-driven learning framework.</a:t>
            </a:r>
            <a:endParaRPr lang="en-US">
              <a:ea typeface="+mn-lt"/>
              <a:cs typeface="+mn-lt"/>
            </a:endParaRPr>
          </a:p>
          <a:p>
            <a:pPr indent="0">
              <a:buNone/>
            </a:pPr>
            <a:r>
              <a:rPr lang="en-US" sz="2100" b="1">
                <a:ea typeface="+mn-lt"/>
                <a:cs typeface="+mn-lt"/>
              </a:rPr>
              <a:t>Sub-Objectives:</a:t>
            </a:r>
            <a:endParaRPr lang="en-US"/>
          </a:p>
          <a:p>
            <a:r>
              <a:rPr lang="en-US" sz="2100">
                <a:ea typeface="+mn-lt"/>
                <a:cs typeface="+mn-lt"/>
              </a:rPr>
              <a:t>Encode and preprocess log sequences.</a:t>
            </a:r>
            <a:endParaRPr lang="en-US">
              <a:ea typeface="+mn-lt"/>
              <a:cs typeface="+mn-lt"/>
            </a:endParaRPr>
          </a:p>
          <a:p>
            <a:r>
              <a:rPr lang="en-US" sz="2100">
                <a:ea typeface="+mn-lt"/>
                <a:cs typeface="+mn-lt"/>
              </a:rPr>
              <a:t>Train a DQN-inspired neural network for classification.</a:t>
            </a:r>
            <a:endParaRPr lang="en-US">
              <a:ea typeface="+mn-lt"/>
              <a:cs typeface="+mn-lt"/>
            </a:endParaRPr>
          </a:p>
          <a:p>
            <a:r>
              <a:rPr lang="en-US" sz="2100">
                <a:ea typeface="+mn-lt"/>
                <a:cs typeface="+mn-lt"/>
              </a:rPr>
              <a:t>Apply reward-based correction for improved exploitation detection.</a:t>
            </a:r>
            <a:endParaRPr lang="en-US">
              <a:ea typeface="+mn-lt"/>
              <a:cs typeface="+mn-lt"/>
            </a:endParaRPr>
          </a:p>
          <a:p>
            <a:r>
              <a:rPr lang="en-US" sz="2100">
                <a:ea typeface="+mn-lt"/>
                <a:cs typeface="+mn-lt"/>
              </a:rPr>
              <a:t>Evaluate using precision, recall, F1-score.</a:t>
            </a:r>
            <a:endParaRPr lang="en-US"/>
          </a:p>
          <a:p>
            <a:pPr>
              <a:buNone/>
            </a:pPr>
            <a:endParaRPr lang="en-US" sz="2100"/>
          </a:p>
          <a:p>
            <a:pPr marL="0" indent="0">
              <a:buNone/>
            </a:pPr>
            <a:endParaRPr lang="en-US"/>
          </a:p>
          <a:p>
            <a:pPr marL="0" indent="0">
              <a:buNone/>
            </a:pPr>
            <a:endParaRPr lang="en-US">
              <a:highlight>
                <a:srgbClr val="FFFF00"/>
              </a:highlight>
            </a:endParaRPr>
          </a:p>
        </p:txBody>
      </p:sp>
      <p:sp>
        <p:nvSpPr>
          <p:cNvPr id="4" name="Rectangle 3">
            <a:extLst>
              <a:ext uri="{FF2B5EF4-FFF2-40B4-BE49-F238E27FC236}">
                <a16:creationId xmlns:a16="http://schemas.microsoft.com/office/drawing/2014/main" id="{C0DBF228-4B29-4775-AE86-C4CEA3B1156E}"/>
              </a:ext>
            </a:extLst>
          </p:cNvPr>
          <p:cNvSpPr/>
          <p:nvPr/>
        </p:nvSpPr>
        <p:spPr>
          <a:xfrm>
            <a:off x="3178063" y="644683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IT21825996</a:t>
            </a:r>
            <a:r>
              <a:rPr lang="en-US">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a:solidFill>
                  <a:schemeClr val="tx1"/>
                </a:solidFill>
              </a:rPr>
              <a:t>I.D. </a:t>
            </a:r>
            <a:r>
              <a:rPr lang="en-US" err="1">
                <a:solidFill>
                  <a:schemeClr val="tx1"/>
                </a:solidFill>
              </a:rPr>
              <a:t>Sellahewa</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a:solidFill>
                  <a:schemeClr val="tx1"/>
                </a:solidFill>
              </a:rPr>
              <a:t>R25-037</a:t>
            </a:r>
          </a:p>
        </p:txBody>
      </p:sp>
    </p:spTree>
    <p:extLst>
      <p:ext uri="{BB962C8B-B14F-4D97-AF65-F5344CB8AC3E}">
        <p14:creationId xmlns:p14="http://schemas.microsoft.com/office/powerpoint/2010/main" val="41686418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577573"/>
            <a:ext cx="11684000" cy="792162"/>
          </a:xfrm>
        </p:spPr>
        <p:txBody>
          <a:bodyPr>
            <a:normAutofit/>
          </a:bodyPr>
          <a:lstStyle/>
          <a:p>
            <a:r>
              <a:rPr lang="en-US">
                <a:latin typeface="+mn-lt"/>
                <a:cs typeface="Times New Roman" panose="02020603050405020304" pitchFamily="18" charset="0"/>
              </a:rPr>
              <a:t>Methodology</a:t>
            </a:r>
          </a:p>
        </p:txBody>
      </p:sp>
      <p:sp>
        <p:nvSpPr>
          <p:cNvPr id="2" name="Content Placeholder 1"/>
          <p:cNvSpPr>
            <a:spLocks noGrp="1" noChangeArrowheads="1"/>
          </p:cNvSpPr>
          <p:nvPr>
            <p:ph idx="1"/>
          </p:nvPr>
        </p:nvSpPr>
        <p:spPr bwMode="auto">
          <a:xfrm>
            <a:off x="1311392" y="1458097"/>
            <a:ext cx="10421999" cy="467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Clr>
                <a:srgbClr val="1287C3"/>
              </a:buClr>
            </a:pPr>
            <a:r>
              <a:rPr lang="en-US" sz="2000" b="1">
                <a:ea typeface="+mn-lt"/>
                <a:cs typeface="+mn-lt"/>
              </a:rPr>
              <a:t>Dataset:</a:t>
            </a:r>
            <a:r>
              <a:rPr lang="en-US" sz="2000">
                <a:ea typeface="+mn-lt"/>
                <a:cs typeface="+mn-lt"/>
              </a:rPr>
              <a:t> HDFS syslog data from distributed systems (</a:t>
            </a:r>
            <a:r>
              <a:rPr lang="en-US">
                <a:ea typeface="+mn-lt"/>
                <a:cs typeface="+mn-lt"/>
                <a:hlinkClick r:id="rId2"/>
              </a:rPr>
              <a:t>https://www.kaggle.com/datasets/omduggineni/loghub-hadoop-distributed-file-system-log-data/data</a:t>
            </a:r>
            <a:r>
              <a:rPr lang="en-US" sz="2000">
                <a:ea typeface="+mn-lt"/>
                <a:cs typeface="+mn-lt"/>
              </a:rPr>
              <a:t>).</a:t>
            </a:r>
          </a:p>
          <a:p>
            <a:pPr>
              <a:buClr>
                <a:srgbClr val="1287C3"/>
              </a:buClr>
            </a:pPr>
            <a:r>
              <a:rPr lang="en-US" sz="2000" b="1">
                <a:ea typeface="+mn-lt"/>
                <a:cs typeface="+mn-lt"/>
              </a:rPr>
              <a:t>Preprocessing</a:t>
            </a:r>
            <a:endParaRPr lang="en-US" sz="2000"/>
          </a:p>
          <a:p>
            <a:pPr>
              <a:buClr>
                <a:srgbClr val="1287C3"/>
              </a:buClr>
            </a:pPr>
            <a:r>
              <a:rPr lang="en-US" sz="2000">
                <a:ea typeface="+mn-lt"/>
                <a:cs typeface="+mn-lt"/>
              </a:rPr>
              <a:t>Tokenization and Label Encoding of log sequences.</a:t>
            </a:r>
            <a:endParaRPr lang="en-US" sz="2000"/>
          </a:p>
          <a:p>
            <a:pPr>
              <a:buClr>
                <a:srgbClr val="1287C3"/>
              </a:buClr>
            </a:pPr>
            <a:r>
              <a:rPr lang="en-US" sz="2000">
                <a:ea typeface="+mn-lt"/>
                <a:cs typeface="+mn-lt"/>
              </a:rPr>
              <a:t>Padding to fixed sequence lengths.</a:t>
            </a:r>
          </a:p>
          <a:p>
            <a:pPr>
              <a:buClr>
                <a:srgbClr val="1287C3"/>
              </a:buClr>
            </a:pPr>
            <a:r>
              <a:rPr lang="en-US" sz="2000" b="1">
                <a:ea typeface="+mn-lt"/>
                <a:cs typeface="+mn-lt"/>
              </a:rPr>
              <a:t>Model Design</a:t>
            </a:r>
            <a:endParaRPr lang="en-US" sz="2000"/>
          </a:p>
          <a:p>
            <a:pPr>
              <a:buClr>
                <a:srgbClr val="1287C3"/>
              </a:buClr>
            </a:pPr>
            <a:r>
              <a:rPr lang="en-US" sz="2000">
                <a:ea typeface="+mn-lt"/>
                <a:cs typeface="+mn-lt"/>
              </a:rPr>
              <a:t>Feedforward neural network with DQN-style training.</a:t>
            </a:r>
          </a:p>
          <a:p>
            <a:pPr>
              <a:buClr>
                <a:srgbClr val="1287C3"/>
              </a:buClr>
            </a:pPr>
            <a:r>
              <a:rPr lang="en-US" sz="2000">
                <a:ea typeface="+mn-lt"/>
                <a:cs typeface="+mn-lt"/>
              </a:rPr>
              <a:t>MSE loss with reward-based feedback.</a:t>
            </a:r>
          </a:p>
          <a:p>
            <a:pPr>
              <a:buClr>
                <a:srgbClr val="1287C3"/>
              </a:buClr>
            </a:pPr>
            <a:r>
              <a:rPr lang="en-US" sz="2000" b="1">
                <a:ea typeface="+mn-lt"/>
                <a:cs typeface="+mn-lt"/>
              </a:rPr>
              <a:t>Evaluation:</a:t>
            </a:r>
            <a:r>
              <a:rPr lang="en-US" sz="2000">
                <a:ea typeface="+mn-lt"/>
                <a:cs typeface="+mn-lt"/>
              </a:rPr>
              <a:t> Scikit-</a:t>
            </a:r>
            <a:r>
              <a:rPr lang="en-US" sz="2000" err="1">
                <a:ea typeface="+mn-lt"/>
                <a:cs typeface="+mn-lt"/>
              </a:rPr>
              <a:t>learn’s</a:t>
            </a:r>
            <a:r>
              <a:rPr lang="en-US" sz="2000">
                <a:ea typeface="+mn-lt"/>
                <a:cs typeface="+mn-lt"/>
              </a:rPr>
              <a:t> classification metrics.</a:t>
            </a:r>
            <a:endParaRPr lang="en-US" sz="2000"/>
          </a:p>
          <a:p>
            <a:pPr marL="0" indent="0">
              <a:buNone/>
            </a:pPr>
            <a:endParaRPr lang="en-US" sz="1800">
              <a:cs typeface="Times New Roman"/>
            </a:endParaRPr>
          </a:p>
        </p:txBody>
      </p:sp>
      <p:sp>
        <p:nvSpPr>
          <p:cNvPr id="4" name="Rectangle 3">
            <a:extLst>
              <a:ext uri="{FF2B5EF4-FFF2-40B4-BE49-F238E27FC236}">
                <a16:creationId xmlns:a16="http://schemas.microsoft.com/office/drawing/2014/main" id="{2DA60EF3-4090-4DCA-9E5C-9FBCC317B9AB}"/>
              </a:ext>
            </a:extLst>
          </p:cNvPr>
          <p:cNvSpPr/>
          <p:nvPr/>
        </p:nvSpPr>
        <p:spPr>
          <a:xfrm>
            <a:off x="3298356" y="642330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IT21825996</a:t>
            </a:r>
            <a:r>
              <a:rPr lang="en-US">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a:solidFill>
                  <a:schemeClr val="tx1"/>
                </a:solidFill>
              </a:rPr>
              <a:t>I.D. </a:t>
            </a:r>
            <a:r>
              <a:rPr lang="en-US" err="1">
                <a:solidFill>
                  <a:schemeClr val="tx1"/>
                </a:solidFill>
              </a:rPr>
              <a:t>Sellahewa</a:t>
            </a:r>
            <a:r>
              <a:rPr lang="en-US" sz="1800" b="1">
                <a:solidFill>
                  <a:schemeClr val="tx1"/>
                </a:solidFill>
              </a:rPr>
              <a:t> </a:t>
            </a:r>
            <a:r>
              <a:rPr lang="en-US">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a:solidFill>
                  <a:schemeClr val="tx1"/>
                </a:solidFill>
              </a:rPr>
              <a:t>R25-037</a:t>
            </a:r>
          </a:p>
        </p:txBody>
      </p:sp>
    </p:spTree>
    <p:extLst>
      <p:ext uri="{BB962C8B-B14F-4D97-AF65-F5344CB8AC3E}">
        <p14:creationId xmlns:p14="http://schemas.microsoft.com/office/powerpoint/2010/main" val="8489651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9F685-B30D-9A02-5666-BD5FBF3D8AD7}"/>
              </a:ext>
            </a:extLst>
          </p:cNvPr>
          <p:cNvSpPr>
            <a:spLocks noGrp="1"/>
          </p:cNvSpPr>
          <p:nvPr>
            <p:ph type="title"/>
          </p:nvPr>
        </p:nvSpPr>
        <p:spPr>
          <a:xfrm>
            <a:off x="3728720" y="182880"/>
            <a:ext cx="5051423" cy="1081548"/>
          </a:xfrm>
        </p:spPr>
        <p:txBody>
          <a:bodyPr vert="horz" lIns="91440" tIns="45720" rIns="91440" bIns="45720" rtlCol="0">
            <a:normAutofit/>
          </a:bodyPr>
          <a:lstStyle/>
          <a:p>
            <a:r>
              <a:rPr lang="en-US" sz="2800"/>
              <a:t>Model Diagram Architecture</a:t>
            </a:r>
          </a:p>
        </p:txBody>
      </p:sp>
      <p:sp>
        <p:nvSpPr>
          <p:cNvPr id="3" name="Rectangle 2">
            <a:extLst>
              <a:ext uri="{FF2B5EF4-FFF2-40B4-BE49-F238E27FC236}">
                <a16:creationId xmlns:a16="http://schemas.microsoft.com/office/drawing/2014/main" id="{EA2E6271-9401-49A6-365A-3DC2FD7088CC}"/>
              </a:ext>
            </a:extLst>
          </p:cNvPr>
          <p:cNvSpPr/>
          <p:nvPr/>
        </p:nvSpPr>
        <p:spPr>
          <a:xfrm>
            <a:off x="3728720" y="640342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IT21825996</a:t>
            </a:r>
            <a:r>
              <a:rPr lang="en-US">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a:solidFill>
                  <a:schemeClr val="tx1"/>
                </a:solidFill>
              </a:rPr>
              <a:t>I.D. </a:t>
            </a:r>
            <a:r>
              <a:rPr lang="en-US" err="1">
                <a:solidFill>
                  <a:schemeClr val="tx1"/>
                </a:solidFill>
              </a:rPr>
              <a:t>Sellahewa</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a:solidFill>
                  <a:schemeClr val="tx1"/>
                </a:solidFill>
              </a:rPr>
              <a:t>R25-037</a:t>
            </a:r>
          </a:p>
        </p:txBody>
      </p:sp>
      <p:pic>
        <p:nvPicPr>
          <p:cNvPr id="4" name="Picture 3" descr="A diagram of a process&#10;&#10;AI-generated content may be incorrect.">
            <a:extLst>
              <a:ext uri="{FF2B5EF4-FFF2-40B4-BE49-F238E27FC236}">
                <a16:creationId xmlns:a16="http://schemas.microsoft.com/office/drawing/2014/main" id="{48DF8A66-F936-7543-38CA-BF12DEAAE37C}"/>
              </a:ext>
            </a:extLst>
          </p:cNvPr>
          <p:cNvPicPr>
            <a:picLocks noChangeAspect="1"/>
          </p:cNvPicPr>
          <p:nvPr/>
        </p:nvPicPr>
        <p:blipFill>
          <a:blip r:embed="rId3"/>
          <a:stretch>
            <a:fillRect/>
          </a:stretch>
        </p:blipFill>
        <p:spPr>
          <a:xfrm>
            <a:off x="1320800" y="1714067"/>
            <a:ext cx="10185400" cy="3672321"/>
          </a:xfrm>
          <a:prstGeom prst="rect">
            <a:avLst/>
          </a:prstGeom>
        </p:spPr>
      </p:pic>
    </p:spTree>
    <p:extLst>
      <p:ext uri="{BB962C8B-B14F-4D97-AF65-F5344CB8AC3E}">
        <p14:creationId xmlns:p14="http://schemas.microsoft.com/office/powerpoint/2010/main" val="34101698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B38E7-E009-886E-89CA-CC42912CDF9E}"/>
              </a:ext>
            </a:extLst>
          </p:cNvPr>
          <p:cNvSpPr>
            <a:spLocks noGrp="1"/>
          </p:cNvSpPr>
          <p:nvPr>
            <p:ph type="title"/>
          </p:nvPr>
        </p:nvSpPr>
        <p:spPr>
          <a:xfrm>
            <a:off x="1305407" y="308113"/>
            <a:ext cx="10018713" cy="1116495"/>
          </a:xfrm>
        </p:spPr>
        <p:txBody>
          <a:bodyPr/>
          <a:lstStyle/>
          <a:p>
            <a:r>
              <a:rPr lang="en-US" b="1"/>
              <a:t>Current Progress</a:t>
            </a:r>
          </a:p>
        </p:txBody>
      </p:sp>
      <p:sp>
        <p:nvSpPr>
          <p:cNvPr id="3" name="Content Placeholder 2">
            <a:extLst>
              <a:ext uri="{FF2B5EF4-FFF2-40B4-BE49-F238E27FC236}">
                <a16:creationId xmlns:a16="http://schemas.microsoft.com/office/drawing/2014/main" id="{D009A69C-B3A5-752A-DCC4-FD33E83C705C}"/>
              </a:ext>
            </a:extLst>
          </p:cNvPr>
          <p:cNvSpPr>
            <a:spLocks noGrp="1"/>
          </p:cNvSpPr>
          <p:nvPr>
            <p:ph idx="1"/>
          </p:nvPr>
        </p:nvSpPr>
        <p:spPr>
          <a:xfrm>
            <a:off x="1542641" y="2444172"/>
            <a:ext cx="10018713" cy="3124201"/>
          </a:xfrm>
        </p:spPr>
        <p:txBody>
          <a:bodyPr/>
          <a:lstStyle/>
          <a:p>
            <a:pPr marL="0" indent="0">
              <a:buClr>
                <a:srgbClr val="1287C3"/>
              </a:buClr>
              <a:buNone/>
            </a:pPr>
            <a:r>
              <a:rPr lang="en-US">
                <a:ea typeface="+mn-lt"/>
                <a:cs typeface="+mn-lt"/>
              </a:rPr>
              <a:t>✅ Dataset loaded and cleaned.</a:t>
            </a:r>
            <a:endParaRPr lang="en-US"/>
          </a:p>
          <a:p>
            <a:pPr marL="0" indent="0">
              <a:buClr>
                <a:srgbClr val="1287C3"/>
              </a:buClr>
              <a:buNone/>
            </a:pPr>
            <a:r>
              <a:rPr lang="en-US">
                <a:ea typeface="+mn-lt"/>
                <a:cs typeface="+mn-lt"/>
              </a:rPr>
              <a:t>✅ Sequences encoded, padded to uniform length.</a:t>
            </a:r>
            <a:endParaRPr lang="en-US"/>
          </a:p>
          <a:p>
            <a:pPr marL="0" indent="0">
              <a:buClr>
                <a:srgbClr val="1287C3"/>
              </a:buClr>
              <a:buNone/>
            </a:pPr>
            <a:r>
              <a:rPr lang="en-US">
                <a:ea typeface="+mn-lt"/>
                <a:cs typeface="+mn-lt"/>
              </a:rPr>
              <a:t>✅ DQN-style model designed and trained on labeled data.</a:t>
            </a:r>
            <a:endParaRPr lang="en-US"/>
          </a:p>
          <a:p>
            <a:pPr marL="0" indent="0">
              <a:buClr>
                <a:srgbClr val="1287C3"/>
              </a:buClr>
              <a:buNone/>
            </a:pPr>
            <a:r>
              <a:rPr lang="en-US">
                <a:ea typeface="+mn-lt"/>
                <a:cs typeface="+mn-lt"/>
              </a:rPr>
              <a:t>✅ Evaluation completed using classification report.</a:t>
            </a:r>
            <a:endParaRPr lang="en-US"/>
          </a:p>
          <a:p>
            <a:pPr marL="0" indent="0">
              <a:buClr>
                <a:srgbClr val="1287C3"/>
              </a:buClr>
              <a:buNone/>
            </a:pPr>
            <a:r>
              <a:rPr lang="en-US">
                <a:ea typeface="+mn-lt"/>
                <a:cs typeface="+mn-lt"/>
              </a:rPr>
              <a:t>⏳ Next Step- Add adversarial behavior simulation using reinforcement learning loop.</a:t>
            </a:r>
            <a:endParaRPr lang="en-US"/>
          </a:p>
          <a:p>
            <a:pPr marL="0" indent="0">
              <a:buNone/>
            </a:pPr>
            <a:endParaRPr lang="en-US"/>
          </a:p>
          <a:p>
            <a:pPr>
              <a:buClr>
                <a:srgbClr val="1287C3"/>
              </a:buClr>
            </a:pPr>
            <a:endParaRPr lang="en-US"/>
          </a:p>
        </p:txBody>
      </p:sp>
      <p:sp>
        <p:nvSpPr>
          <p:cNvPr id="5" name="Rectangle 4">
            <a:extLst>
              <a:ext uri="{FF2B5EF4-FFF2-40B4-BE49-F238E27FC236}">
                <a16:creationId xmlns:a16="http://schemas.microsoft.com/office/drawing/2014/main" id="{F0729B4F-B5D2-72BD-5DFD-01681692BD4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IT21825996</a:t>
            </a:r>
            <a:r>
              <a:rPr lang="en-US">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a:solidFill>
                  <a:schemeClr val="tx1"/>
                </a:solidFill>
              </a:rPr>
              <a:t>I.D. </a:t>
            </a:r>
            <a:r>
              <a:rPr lang="en-US" err="1">
                <a:solidFill>
                  <a:schemeClr val="tx1"/>
                </a:solidFill>
              </a:rPr>
              <a:t>Sellahewa</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a:solidFill>
                  <a:schemeClr val="tx1"/>
                </a:solidFill>
              </a:rPr>
              <a:t>R25-037</a:t>
            </a:r>
          </a:p>
        </p:txBody>
      </p:sp>
    </p:spTree>
    <p:extLst>
      <p:ext uri="{BB962C8B-B14F-4D97-AF65-F5344CB8AC3E}">
        <p14:creationId xmlns:p14="http://schemas.microsoft.com/office/powerpoint/2010/main" val="31731848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42203-8642-4396-0A64-2D92AA33DFF8}"/>
              </a:ext>
            </a:extLst>
          </p:cNvPr>
          <p:cNvSpPr>
            <a:spLocks noGrp="1"/>
          </p:cNvSpPr>
          <p:nvPr>
            <p:ph type="title"/>
          </p:nvPr>
        </p:nvSpPr>
        <p:spPr/>
        <p:txBody>
          <a:bodyPr/>
          <a:lstStyle/>
          <a:p>
            <a:r>
              <a:rPr lang="en-US"/>
              <a:t>Project Evidence</a:t>
            </a:r>
          </a:p>
        </p:txBody>
      </p:sp>
      <p:pic>
        <p:nvPicPr>
          <p:cNvPr id="7" name="Content Placeholder 6" descr="A computer screen shot of a program code&#10;&#10;AI-generated content may be incorrect.">
            <a:extLst>
              <a:ext uri="{FF2B5EF4-FFF2-40B4-BE49-F238E27FC236}">
                <a16:creationId xmlns:a16="http://schemas.microsoft.com/office/drawing/2014/main" id="{37AC2FBC-C74B-F55C-DF6C-F123D7CBFDBE}"/>
              </a:ext>
            </a:extLst>
          </p:cNvPr>
          <p:cNvPicPr>
            <a:picLocks noGrp="1" noChangeAspect="1"/>
          </p:cNvPicPr>
          <p:nvPr>
            <p:ph idx="1"/>
          </p:nvPr>
        </p:nvPicPr>
        <p:blipFill>
          <a:blip r:embed="rId2"/>
          <a:stretch>
            <a:fillRect/>
          </a:stretch>
        </p:blipFill>
        <p:spPr>
          <a:xfrm>
            <a:off x="2201701" y="2436812"/>
            <a:ext cx="8776970" cy="3025775"/>
          </a:xfrm>
        </p:spPr>
      </p:pic>
    </p:spTree>
    <p:extLst>
      <p:ext uri="{BB962C8B-B14F-4D97-AF65-F5344CB8AC3E}">
        <p14:creationId xmlns:p14="http://schemas.microsoft.com/office/powerpoint/2010/main" val="30027958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228088-39DF-FCCD-50B5-5EC546362D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9CDE1A-771B-ED8D-3352-9BC7EA40AA73}"/>
              </a:ext>
            </a:extLst>
          </p:cNvPr>
          <p:cNvSpPr>
            <a:spLocks noGrp="1"/>
          </p:cNvSpPr>
          <p:nvPr>
            <p:ph type="title"/>
          </p:nvPr>
        </p:nvSpPr>
        <p:spPr/>
        <p:txBody>
          <a:bodyPr/>
          <a:lstStyle/>
          <a:p>
            <a:r>
              <a:rPr lang="en-US"/>
              <a:t>Project Evidence</a:t>
            </a:r>
          </a:p>
        </p:txBody>
      </p:sp>
      <p:pic>
        <p:nvPicPr>
          <p:cNvPr id="6" name="Content Placeholder 5" descr="A computer screen shot of a program code&#10;&#10;AI-generated content may be incorrect.">
            <a:extLst>
              <a:ext uri="{FF2B5EF4-FFF2-40B4-BE49-F238E27FC236}">
                <a16:creationId xmlns:a16="http://schemas.microsoft.com/office/drawing/2014/main" id="{73126333-9471-7D94-F9EF-DA200B4BD3FF}"/>
              </a:ext>
            </a:extLst>
          </p:cNvPr>
          <p:cNvPicPr>
            <a:picLocks noGrp="1" noChangeAspect="1"/>
          </p:cNvPicPr>
          <p:nvPr>
            <p:ph idx="1"/>
          </p:nvPr>
        </p:nvPicPr>
        <p:blipFill>
          <a:blip r:embed="rId2"/>
          <a:stretch>
            <a:fillRect/>
          </a:stretch>
        </p:blipFill>
        <p:spPr>
          <a:xfrm>
            <a:off x="1936751" y="1915724"/>
            <a:ext cx="8630226" cy="4263504"/>
          </a:xfrm>
        </p:spPr>
      </p:pic>
    </p:spTree>
    <p:extLst>
      <p:ext uri="{BB962C8B-B14F-4D97-AF65-F5344CB8AC3E}">
        <p14:creationId xmlns:p14="http://schemas.microsoft.com/office/powerpoint/2010/main" val="15335175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BDD1FE-140C-440D-3848-12A25E50E1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399E07-A040-5701-7960-05C6B015B0D2}"/>
              </a:ext>
            </a:extLst>
          </p:cNvPr>
          <p:cNvSpPr>
            <a:spLocks noGrp="1"/>
          </p:cNvSpPr>
          <p:nvPr>
            <p:ph type="title"/>
          </p:nvPr>
        </p:nvSpPr>
        <p:spPr/>
        <p:txBody>
          <a:bodyPr/>
          <a:lstStyle/>
          <a:p>
            <a:r>
              <a:rPr lang="en-US"/>
              <a:t>Project Evidence</a:t>
            </a:r>
          </a:p>
        </p:txBody>
      </p:sp>
      <p:pic>
        <p:nvPicPr>
          <p:cNvPr id="3" name="Content Placeholder 2" descr="A computer screen with text&#10;&#10;AI-generated content may be incorrect.">
            <a:extLst>
              <a:ext uri="{FF2B5EF4-FFF2-40B4-BE49-F238E27FC236}">
                <a16:creationId xmlns:a16="http://schemas.microsoft.com/office/drawing/2014/main" id="{97109F4E-81FF-F4BF-B7B8-64D10BFAC704}"/>
              </a:ext>
            </a:extLst>
          </p:cNvPr>
          <p:cNvPicPr>
            <a:picLocks noGrp="1" noChangeAspect="1"/>
          </p:cNvPicPr>
          <p:nvPr>
            <p:ph idx="1"/>
          </p:nvPr>
        </p:nvPicPr>
        <p:blipFill>
          <a:blip r:embed="rId2"/>
          <a:stretch>
            <a:fillRect/>
          </a:stretch>
        </p:blipFill>
        <p:spPr>
          <a:xfrm>
            <a:off x="2297327" y="2037482"/>
            <a:ext cx="8392678" cy="3702049"/>
          </a:xfrm>
        </p:spPr>
      </p:pic>
    </p:spTree>
    <p:extLst>
      <p:ext uri="{BB962C8B-B14F-4D97-AF65-F5344CB8AC3E}">
        <p14:creationId xmlns:p14="http://schemas.microsoft.com/office/powerpoint/2010/main" val="32474302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2B86A-21A0-7923-BF9C-867E8E7B2E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3EC0D7-8DD7-0D61-6056-897956F23C54}"/>
              </a:ext>
            </a:extLst>
          </p:cNvPr>
          <p:cNvSpPr>
            <a:spLocks noGrp="1"/>
          </p:cNvSpPr>
          <p:nvPr>
            <p:ph type="title"/>
          </p:nvPr>
        </p:nvSpPr>
        <p:spPr>
          <a:xfrm>
            <a:off x="2684127" y="143163"/>
            <a:ext cx="7425544" cy="863600"/>
          </a:xfrm>
        </p:spPr>
        <p:txBody>
          <a:bodyPr>
            <a:normAutofit fontScale="90000"/>
          </a:bodyPr>
          <a:lstStyle/>
          <a:p>
            <a:r>
              <a:rPr lang="en-US"/>
              <a:t>Project Evidence- model Accuracy </a:t>
            </a:r>
          </a:p>
        </p:txBody>
      </p:sp>
      <p:pic>
        <p:nvPicPr>
          <p:cNvPr id="3" name="Content Placeholder 2" descr="A screenshot of a computer&#10;&#10;AI-generated content may be incorrect.">
            <a:extLst>
              <a:ext uri="{FF2B5EF4-FFF2-40B4-BE49-F238E27FC236}">
                <a16:creationId xmlns:a16="http://schemas.microsoft.com/office/drawing/2014/main" id="{A3E174C3-2ED8-F412-7333-3A556C9C5B2E}"/>
              </a:ext>
            </a:extLst>
          </p:cNvPr>
          <p:cNvPicPr>
            <a:picLocks noGrp="1" noChangeAspect="1"/>
          </p:cNvPicPr>
          <p:nvPr>
            <p:ph idx="1"/>
          </p:nvPr>
        </p:nvPicPr>
        <p:blipFill>
          <a:blip r:embed="rId2"/>
          <a:stretch>
            <a:fillRect/>
          </a:stretch>
        </p:blipFill>
        <p:spPr>
          <a:xfrm>
            <a:off x="3330423" y="1004453"/>
            <a:ext cx="5749211" cy="5329382"/>
          </a:xfrm>
        </p:spPr>
      </p:pic>
    </p:spTree>
    <p:extLst>
      <p:ext uri="{BB962C8B-B14F-4D97-AF65-F5344CB8AC3E}">
        <p14:creationId xmlns:p14="http://schemas.microsoft.com/office/powerpoint/2010/main" val="28489151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7F1C2-346F-5887-B4F1-D38C4A879F45}"/>
              </a:ext>
            </a:extLst>
          </p:cNvPr>
          <p:cNvSpPr>
            <a:spLocks noGrp="1"/>
          </p:cNvSpPr>
          <p:nvPr>
            <p:ph type="title"/>
          </p:nvPr>
        </p:nvSpPr>
        <p:spPr/>
        <p:txBody>
          <a:bodyPr/>
          <a:lstStyle/>
          <a:p>
            <a:r>
              <a:rPr lang="en-US"/>
              <a:t>Requirements</a:t>
            </a:r>
          </a:p>
        </p:txBody>
      </p:sp>
      <p:sp>
        <p:nvSpPr>
          <p:cNvPr id="3" name="Content Placeholder 2">
            <a:extLst>
              <a:ext uri="{FF2B5EF4-FFF2-40B4-BE49-F238E27FC236}">
                <a16:creationId xmlns:a16="http://schemas.microsoft.com/office/drawing/2014/main" id="{75321636-8E9F-29AE-353A-9798E37E4084}"/>
              </a:ext>
            </a:extLst>
          </p:cNvPr>
          <p:cNvSpPr>
            <a:spLocks noGrp="1"/>
          </p:cNvSpPr>
          <p:nvPr>
            <p:ph idx="1"/>
          </p:nvPr>
        </p:nvSpPr>
        <p:spPr>
          <a:xfrm>
            <a:off x="1484310" y="2169159"/>
            <a:ext cx="10018713" cy="3124201"/>
          </a:xfrm>
        </p:spPr>
        <p:txBody>
          <a:bodyPr/>
          <a:lstStyle/>
          <a:p>
            <a:pPr>
              <a:buNone/>
            </a:pPr>
            <a:r>
              <a:rPr lang="en-US" b="1"/>
              <a:t>Functional</a:t>
            </a:r>
          </a:p>
          <a:p>
            <a:pPr>
              <a:buClr>
                <a:srgbClr val="1287C3"/>
              </a:buClr>
            </a:pPr>
            <a:r>
              <a:rPr lang="en-US">
                <a:ea typeface="+mn-lt"/>
                <a:cs typeface="+mn-lt"/>
              </a:rPr>
              <a:t>Detect and classify exploitation behaviors in logs.</a:t>
            </a:r>
            <a:endParaRPr lang="en-US"/>
          </a:p>
          <a:p>
            <a:pPr>
              <a:buClr>
                <a:srgbClr val="1287C3"/>
              </a:buClr>
            </a:pPr>
            <a:r>
              <a:rPr lang="en-US">
                <a:ea typeface="+mn-lt"/>
                <a:cs typeface="+mn-lt"/>
              </a:rPr>
              <a:t>Adapt to evolving attack patterns via reward updates.</a:t>
            </a:r>
            <a:endParaRPr lang="en-US"/>
          </a:p>
          <a:p>
            <a:pPr marL="0" indent="0">
              <a:buClr>
                <a:srgbClr val="1287C3"/>
              </a:buClr>
              <a:buNone/>
            </a:pPr>
            <a:r>
              <a:rPr lang="en-US" b="1"/>
              <a:t>Non-Functional</a:t>
            </a:r>
          </a:p>
          <a:p>
            <a:pPr>
              <a:buClr>
                <a:srgbClr val="1287C3"/>
              </a:buClr>
            </a:pPr>
            <a:r>
              <a:rPr lang="en-US">
                <a:ea typeface="+mn-lt"/>
                <a:cs typeface="+mn-lt"/>
              </a:rPr>
              <a:t>High accuracy and low false positives.</a:t>
            </a:r>
            <a:endParaRPr lang="en-US"/>
          </a:p>
          <a:p>
            <a:pPr>
              <a:buClr>
                <a:srgbClr val="1287C3"/>
              </a:buClr>
            </a:pPr>
            <a:r>
              <a:rPr lang="en-US">
                <a:ea typeface="+mn-lt"/>
                <a:cs typeface="+mn-lt"/>
              </a:rPr>
              <a:t>Efficient memory use </a:t>
            </a:r>
            <a:endParaRPr lang="en-US"/>
          </a:p>
          <a:p>
            <a:pPr marL="0" indent="0">
              <a:buNone/>
            </a:pPr>
            <a:endParaRPr lang="en-US"/>
          </a:p>
        </p:txBody>
      </p:sp>
    </p:spTree>
    <p:extLst>
      <p:ext uri="{BB962C8B-B14F-4D97-AF65-F5344CB8AC3E}">
        <p14:creationId xmlns:p14="http://schemas.microsoft.com/office/powerpoint/2010/main" val="39171372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0F09D-B645-FB6A-5B59-6C20F0205910}"/>
              </a:ext>
            </a:extLst>
          </p:cNvPr>
          <p:cNvSpPr>
            <a:spLocks noGrp="1"/>
          </p:cNvSpPr>
          <p:nvPr>
            <p:ph type="title"/>
          </p:nvPr>
        </p:nvSpPr>
        <p:spPr>
          <a:xfrm>
            <a:off x="1484311" y="685800"/>
            <a:ext cx="10018713" cy="952970"/>
          </a:xfrm>
        </p:spPr>
        <p:txBody>
          <a:bodyPr/>
          <a:lstStyle/>
          <a:p>
            <a:r>
              <a:rPr lang="en-US" b="1">
                <a:ea typeface="+mj-lt"/>
                <a:cs typeface="+mj-lt"/>
              </a:rPr>
              <a:t>Tools, Technologies, and Algorithms</a:t>
            </a:r>
            <a:endParaRPr lang="en-US"/>
          </a:p>
        </p:txBody>
      </p:sp>
      <p:sp>
        <p:nvSpPr>
          <p:cNvPr id="3" name="Content Placeholder 2">
            <a:extLst>
              <a:ext uri="{FF2B5EF4-FFF2-40B4-BE49-F238E27FC236}">
                <a16:creationId xmlns:a16="http://schemas.microsoft.com/office/drawing/2014/main" id="{2A69B8D4-205B-DA9F-F856-97738ED2C7A9}"/>
              </a:ext>
            </a:extLst>
          </p:cNvPr>
          <p:cNvSpPr>
            <a:spLocks noGrp="1"/>
          </p:cNvSpPr>
          <p:nvPr>
            <p:ph idx="1"/>
          </p:nvPr>
        </p:nvSpPr>
        <p:spPr>
          <a:xfrm>
            <a:off x="1934583" y="2563946"/>
            <a:ext cx="10018713" cy="3839163"/>
          </a:xfrm>
        </p:spPr>
        <p:txBody>
          <a:bodyPr vert="horz" lIns="91440" tIns="45720" rIns="91440" bIns="45720" rtlCol="0" anchor="ctr">
            <a:noAutofit/>
          </a:bodyPr>
          <a:lstStyle/>
          <a:p>
            <a:pPr>
              <a:buClr>
                <a:srgbClr val="1287C3"/>
              </a:buClr>
            </a:pPr>
            <a:r>
              <a:rPr lang="en-US" sz="2000" b="1">
                <a:ea typeface="+mn-lt"/>
                <a:cs typeface="+mn-lt"/>
              </a:rPr>
              <a:t>Languages:</a:t>
            </a:r>
            <a:r>
              <a:rPr lang="en-US" sz="2000">
                <a:ea typeface="+mn-lt"/>
                <a:cs typeface="+mn-lt"/>
              </a:rPr>
              <a:t> Python</a:t>
            </a:r>
          </a:p>
          <a:p>
            <a:pPr>
              <a:buClr>
                <a:srgbClr val="1287C3"/>
              </a:buClr>
            </a:pPr>
            <a:r>
              <a:rPr lang="en-US" sz="2000" b="1">
                <a:ea typeface="+mn-lt"/>
                <a:cs typeface="+mn-lt"/>
              </a:rPr>
              <a:t>Frameworks:</a:t>
            </a:r>
            <a:r>
              <a:rPr lang="en-US" sz="2000">
                <a:ea typeface="+mn-lt"/>
                <a:cs typeface="+mn-lt"/>
              </a:rPr>
              <a:t> TensorFlow, </a:t>
            </a:r>
            <a:r>
              <a:rPr lang="en-US" sz="2000" err="1">
                <a:ea typeface="+mn-lt"/>
                <a:cs typeface="+mn-lt"/>
              </a:rPr>
              <a:t>Keras</a:t>
            </a:r>
            <a:r>
              <a:rPr lang="en-US" sz="2000">
                <a:ea typeface="+mn-lt"/>
                <a:cs typeface="+mn-lt"/>
              </a:rPr>
              <a:t>, Scikit-learn</a:t>
            </a:r>
            <a:endParaRPr lang="en-US" sz="2000"/>
          </a:p>
          <a:p>
            <a:pPr marL="0" indent="0">
              <a:buClr>
                <a:srgbClr val="1287C3"/>
              </a:buClr>
              <a:buNone/>
            </a:pPr>
            <a:r>
              <a:rPr lang="en-US" sz="2000" b="1">
                <a:ea typeface="+mn-lt"/>
                <a:cs typeface="+mn-lt"/>
              </a:rPr>
              <a:t>Techniques</a:t>
            </a:r>
            <a:endParaRPr lang="en-US" sz="2000"/>
          </a:p>
          <a:p>
            <a:pPr>
              <a:buClr>
                <a:srgbClr val="1287C3"/>
              </a:buClr>
            </a:pPr>
            <a:r>
              <a:rPr lang="en-US" sz="2000">
                <a:ea typeface="+mn-lt"/>
                <a:cs typeface="+mn-lt"/>
              </a:rPr>
              <a:t>DQN-inspired learning</a:t>
            </a:r>
            <a:endParaRPr lang="en-US" sz="2000"/>
          </a:p>
          <a:p>
            <a:pPr>
              <a:buClr>
                <a:srgbClr val="1287C3"/>
              </a:buClr>
            </a:pPr>
            <a:r>
              <a:rPr lang="en-US" sz="2000">
                <a:ea typeface="+mn-lt"/>
                <a:cs typeface="+mn-lt"/>
              </a:rPr>
              <a:t>Sequence encoding</a:t>
            </a:r>
            <a:endParaRPr lang="en-US" sz="2000"/>
          </a:p>
          <a:p>
            <a:pPr>
              <a:buClr>
                <a:srgbClr val="1287C3"/>
              </a:buClr>
            </a:pPr>
            <a:r>
              <a:rPr lang="en-US" sz="2000">
                <a:ea typeface="+mn-lt"/>
                <a:cs typeface="+mn-lt"/>
              </a:rPr>
              <a:t>Reward-based training</a:t>
            </a:r>
            <a:endParaRPr lang="en-US" sz="2000"/>
          </a:p>
          <a:p>
            <a:pPr marL="0" indent="0">
              <a:buClr>
                <a:srgbClr val="1287C3"/>
              </a:buClr>
              <a:buNone/>
            </a:pPr>
            <a:r>
              <a:rPr lang="en-US" sz="2000" b="1">
                <a:ea typeface="+mn-lt"/>
                <a:cs typeface="+mn-lt"/>
              </a:rPr>
              <a:t>Tools</a:t>
            </a:r>
            <a:endParaRPr lang="en-US" sz="2000"/>
          </a:p>
          <a:p>
            <a:pPr>
              <a:buClr>
                <a:srgbClr val="1287C3"/>
              </a:buClr>
            </a:pPr>
            <a:r>
              <a:rPr lang="en-US" sz="2000">
                <a:ea typeface="+mn-lt"/>
                <a:cs typeface="+mn-lt"/>
              </a:rPr>
              <a:t>Google </a:t>
            </a:r>
            <a:r>
              <a:rPr lang="en-US" sz="2000" err="1">
                <a:ea typeface="+mn-lt"/>
                <a:cs typeface="+mn-lt"/>
              </a:rPr>
              <a:t>Colab</a:t>
            </a:r>
            <a:endParaRPr lang="en-US" sz="2000"/>
          </a:p>
          <a:p>
            <a:pPr>
              <a:buClr>
                <a:srgbClr val="1287C3"/>
              </a:buClr>
            </a:pPr>
            <a:r>
              <a:rPr lang="en-US" sz="2000">
                <a:ea typeface="+mn-lt"/>
                <a:cs typeface="+mn-lt"/>
              </a:rPr>
              <a:t>Kaggle Datasets</a:t>
            </a:r>
            <a:endParaRPr lang="en-US" sz="2000"/>
          </a:p>
          <a:p>
            <a:pPr>
              <a:buClr>
                <a:srgbClr val="1287C3"/>
              </a:buClr>
            </a:pPr>
            <a:r>
              <a:rPr lang="en-US" sz="2000">
                <a:ea typeface="+mn-lt"/>
                <a:cs typeface="+mn-lt"/>
              </a:rPr>
              <a:t>NumPy, Pandas, Matplotlib</a:t>
            </a:r>
            <a:endParaRPr lang="en-US" sz="2000"/>
          </a:p>
          <a:p>
            <a:pPr marL="0" indent="0">
              <a:lnSpc>
                <a:spcPct val="80000"/>
              </a:lnSpc>
              <a:buNone/>
            </a:pPr>
            <a:endParaRPr lang="en-US" b="1"/>
          </a:p>
          <a:p>
            <a:pPr marL="0" indent="0">
              <a:buClr>
                <a:srgbClr val="1287C3"/>
              </a:buClr>
              <a:buNone/>
            </a:pPr>
            <a:endParaRPr lang="en-US"/>
          </a:p>
        </p:txBody>
      </p:sp>
      <p:sp>
        <p:nvSpPr>
          <p:cNvPr id="5" name="Rectangle 4">
            <a:extLst>
              <a:ext uri="{FF2B5EF4-FFF2-40B4-BE49-F238E27FC236}">
                <a16:creationId xmlns:a16="http://schemas.microsoft.com/office/drawing/2014/main" id="{FB2134A7-C231-E05D-EFC7-774710793B55}"/>
              </a:ext>
            </a:extLst>
          </p:cNvPr>
          <p:cNvSpPr/>
          <p:nvPr/>
        </p:nvSpPr>
        <p:spPr>
          <a:xfrm>
            <a:off x="3085483" y="640342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IT21825996</a:t>
            </a:r>
            <a:r>
              <a:rPr lang="en-US">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a:solidFill>
                  <a:schemeClr val="tx1"/>
                </a:solidFill>
              </a:rPr>
              <a:t>I.D. </a:t>
            </a:r>
            <a:r>
              <a:rPr lang="en-US" err="1">
                <a:solidFill>
                  <a:schemeClr val="tx1"/>
                </a:solidFill>
              </a:rPr>
              <a:t>Sellahewa</a:t>
            </a:r>
            <a:r>
              <a:rPr lang="en-US" sz="1800" b="1">
                <a:solidFill>
                  <a:schemeClr val="tx1"/>
                </a:solidFill>
              </a:rPr>
              <a:t> </a:t>
            </a:r>
            <a:r>
              <a:rPr lang="en-US">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a:solidFill>
                  <a:schemeClr val="tx1"/>
                </a:solidFill>
              </a:rPr>
              <a:t>R25-037</a:t>
            </a:r>
          </a:p>
        </p:txBody>
      </p:sp>
    </p:spTree>
    <p:extLst>
      <p:ext uri="{BB962C8B-B14F-4D97-AF65-F5344CB8AC3E}">
        <p14:creationId xmlns:p14="http://schemas.microsoft.com/office/powerpoint/2010/main" val="19683624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838199" y="1093788"/>
            <a:ext cx="10506455" cy="2967208"/>
          </a:xfrm>
        </p:spPr>
        <p:txBody>
          <a:bodyPr vert="horz" lIns="91440" tIns="45720" rIns="91440" bIns="45720" rtlCol="0" anchor="b">
            <a:normAutofit/>
          </a:bodyPr>
          <a:lstStyle/>
          <a:p>
            <a:r>
              <a:rPr lang="en-US" sz="8000" kern="1200">
                <a:solidFill>
                  <a:schemeClr val="tx1"/>
                </a:solidFill>
                <a:latin typeface="+mj-lt"/>
                <a:ea typeface="+mj-ea"/>
                <a:cs typeface="+mj-cs"/>
              </a:rPr>
              <a:t>IT21812880 |N.H.S Chandrasekara</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a:xfrm>
            <a:off x="7400924" y="4619624"/>
            <a:ext cx="3946779" cy="1038225"/>
          </a:xfrm>
        </p:spPr>
        <p:txBody>
          <a:bodyPr vert="horz" lIns="91440" tIns="45720" rIns="91440" bIns="45720" rtlCol="0">
            <a:normAutofit/>
          </a:bodyPr>
          <a:lstStyle/>
          <a:p>
            <a:pPr algn="r"/>
            <a:r>
              <a:rPr lang="en-US" sz="2200" b="1" kern="1200">
                <a:solidFill>
                  <a:schemeClr val="tx1"/>
                </a:solidFill>
                <a:latin typeface="+mn-lt"/>
                <a:ea typeface="+mn-ea"/>
                <a:cs typeface="+mn-cs"/>
              </a:rPr>
              <a:t>Reconnaissance Detection using Anomaly Based Clustering</a:t>
            </a:r>
          </a:p>
        </p:txBody>
      </p:sp>
      <p:sp>
        <p:nvSpPr>
          <p:cNvPr id="13" name="Rectangle 12">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5FB98E66-DBD5-4B29-AC68-A58A70C64231}"/>
              </a:ext>
            </a:extLst>
          </p:cNvPr>
          <p:cNvSpPr/>
          <p:nvPr/>
        </p:nvSpPr>
        <p:spPr>
          <a:xfrm>
            <a:off x="4568825" y="640780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IT21812880</a:t>
            </a:r>
            <a:r>
              <a:rPr lang="en-US" sz="1800">
                <a:solidFill>
                  <a:schemeClr val="tx1"/>
                </a:solidFill>
              </a:rPr>
              <a:t>   |   </a:t>
            </a:r>
            <a:r>
              <a:rPr lang="en-US">
                <a:solidFill>
                  <a:schemeClr val="tx1"/>
                </a:solidFill>
              </a:rPr>
              <a:t>N.H.S </a:t>
            </a:r>
            <a:r>
              <a:rPr lang="en-US" err="1">
                <a:solidFill>
                  <a:schemeClr val="tx1"/>
                </a:solidFill>
              </a:rPr>
              <a:t>Chandrasekara</a:t>
            </a:r>
            <a:r>
              <a:rPr lang="en-US">
                <a:solidFill>
                  <a:schemeClr val="tx1"/>
                </a:solidFill>
              </a:rPr>
              <a:t> </a:t>
            </a:r>
            <a:r>
              <a:rPr lang="en-US" sz="1800">
                <a:solidFill>
                  <a:schemeClr val="tx1"/>
                </a:solidFill>
              </a:rPr>
              <a:t>|   </a:t>
            </a:r>
            <a:r>
              <a:rPr lang="en-US">
                <a:solidFill>
                  <a:schemeClr val="tx1"/>
                </a:solidFill>
              </a:rPr>
              <a:t>R25-037</a:t>
            </a:r>
            <a:endParaRPr lang="en-US" sz="1800" b="0">
              <a:solidFill>
                <a:schemeClr val="tx1"/>
              </a:solidFill>
            </a:endParaRPr>
          </a:p>
        </p:txBody>
      </p:sp>
      <p:pic>
        <p:nvPicPr>
          <p:cNvPr id="3" name="Picture 2" descr="A person in a blue shirt&#10;&#10;Description automatically generated">
            <a:extLst>
              <a:ext uri="{FF2B5EF4-FFF2-40B4-BE49-F238E27FC236}">
                <a16:creationId xmlns:a16="http://schemas.microsoft.com/office/drawing/2014/main" id="{B0777F3C-B111-4B5F-22AD-148E409FD0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45167" y="1464547"/>
            <a:ext cx="1766960" cy="2560079"/>
          </a:xfrm>
          <a:prstGeom prst="rect">
            <a:avLst/>
          </a:prstGeom>
          <a:ln>
            <a:solidFill>
              <a:schemeClr val="tx1"/>
            </a:solidFill>
          </a:ln>
        </p:spPr>
      </p:pic>
    </p:spTree>
    <p:extLst>
      <p:ext uri="{BB962C8B-B14F-4D97-AF65-F5344CB8AC3E}">
        <p14:creationId xmlns:p14="http://schemas.microsoft.com/office/powerpoint/2010/main" val="218140999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F25A2-0ABA-476F-93A9-CAE8E1CC4A08}"/>
              </a:ext>
            </a:extLst>
          </p:cNvPr>
          <p:cNvSpPr>
            <a:spLocks noGrp="1"/>
          </p:cNvSpPr>
          <p:nvPr>
            <p:ph type="title"/>
          </p:nvPr>
        </p:nvSpPr>
        <p:spPr>
          <a:xfrm>
            <a:off x="0" y="-76200"/>
            <a:ext cx="10363200" cy="1362075"/>
          </a:xfrm>
        </p:spPr>
        <p:txBody>
          <a:bodyPr/>
          <a:lstStyle/>
          <a:p>
            <a:r>
              <a:rPr lang="en-US"/>
              <a:t>References</a:t>
            </a:r>
          </a:p>
        </p:txBody>
      </p:sp>
      <p:sp>
        <p:nvSpPr>
          <p:cNvPr id="4" name="Rectangle 1"/>
          <p:cNvSpPr>
            <a:spLocks noGrp="1" noChangeArrowheads="1"/>
          </p:cNvSpPr>
          <p:nvPr>
            <p:ph type="body" idx="1"/>
          </p:nvPr>
        </p:nvSpPr>
        <p:spPr bwMode="auto">
          <a:xfrm>
            <a:off x="1461053" y="1732433"/>
            <a:ext cx="8348870" cy="289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defTabSz="914400">
              <a:spcBef>
                <a:spcPct val="0"/>
              </a:spcBef>
              <a:spcAft>
                <a:spcPct val="0"/>
              </a:spcAft>
            </a:pPr>
            <a:r>
              <a:rPr lang="en-US" sz="1400">
                <a:ea typeface="+mn-lt"/>
                <a:cs typeface="+mn-lt"/>
              </a:rPr>
              <a:t>•  A. Coggan, "Exploration and Exploitation in Reinforcement Learning," CRA-W DMP Final Report, 2004. [Online]. Available: </a:t>
            </a:r>
            <a:r>
              <a:rPr lang="en-US" sz="1400">
                <a:ea typeface="+mn-lt"/>
                <a:cs typeface="+mn-lt"/>
                <a:hlinkClick r:id="rId2"/>
              </a:rPr>
              <a:t>https://archive2.cra.org/Activities/craw_archive/dmp/awards/2004/Coggan/FinalReport.pdf</a:t>
            </a:r>
            <a:br>
              <a:rPr lang="en-US" sz="1400">
                <a:ea typeface="+mn-lt"/>
                <a:cs typeface="+mn-lt"/>
              </a:rPr>
            </a:br>
            <a:r>
              <a:rPr lang="en-US" sz="1400">
                <a:ea typeface="+mn-lt"/>
                <a:cs typeface="+mn-lt"/>
              </a:rPr>
              <a:t>•  Y. Hao, H. Xu, W. J. Gao, and Y. Wang, "Exploration versus Exploitation in Reinforcement Learning: A Stochastic Control Approach," </a:t>
            </a:r>
            <a:r>
              <a:rPr lang="en-US" sz="1400" err="1">
                <a:ea typeface="+mn-lt"/>
                <a:cs typeface="+mn-lt"/>
              </a:rPr>
              <a:t>arXiv</a:t>
            </a:r>
            <a:r>
              <a:rPr lang="en-US" sz="1400">
                <a:ea typeface="+mn-lt"/>
                <a:cs typeface="+mn-lt"/>
              </a:rPr>
              <a:t> preprint arXiv:1812.01552, 2018. [Online]. Available: </a:t>
            </a:r>
            <a:r>
              <a:rPr lang="en-US" sz="1400">
                <a:ea typeface="+mn-lt"/>
                <a:cs typeface="+mn-lt"/>
                <a:hlinkClick r:id="rId3"/>
              </a:rPr>
              <a:t>https://arxiv.org/abs/1812.01552</a:t>
            </a:r>
            <a:br>
              <a:rPr lang="en-US" sz="1400">
                <a:ea typeface="+mn-lt"/>
                <a:cs typeface="+mn-lt"/>
              </a:rPr>
            </a:br>
            <a:r>
              <a:rPr lang="en-US" sz="1400">
                <a:ea typeface="+mn-lt"/>
                <a:cs typeface="+mn-lt"/>
              </a:rPr>
              <a:t>•  G. Dorigo and M. </a:t>
            </a:r>
            <a:r>
              <a:rPr lang="en-US" sz="1400" err="1">
                <a:ea typeface="+mn-lt"/>
                <a:cs typeface="+mn-lt"/>
              </a:rPr>
              <a:t>Colombetti</a:t>
            </a:r>
            <a:r>
              <a:rPr lang="en-US" sz="1400">
                <a:ea typeface="+mn-lt"/>
                <a:cs typeface="+mn-lt"/>
              </a:rPr>
              <a:t>, "Behavior-Based Reinforcement Learning," Artificial Intelligence Laboratory, MIT, 1997. [Online]. Available: </a:t>
            </a:r>
            <a:r>
              <a:rPr lang="en-US" sz="1400">
                <a:ea typeface="+mn-lt"/>
                <a:cs typeface="+mn-lt"/>
                <a:hlinkClick r:id="rId4"/>
              </a:rPr>
              <a:t>https://people.csail.mit.edu/gdk/pubs/bbrl-paper.pdf</a:t>
            </a:r>
            <a:br>
              <a:rPr lang="en-US" sz="1400">
                <a:ea typeface="+mn-lt"/>
                <a:cs typeface="+mn-lt"/>
              </a:rPr>
            </a:br>
            <a:r>
              <a:rPr lang="en-US" sz="1400">
                <a:ea typeface="+mn-lt"/>
                <a:cs typeface="+mn-lt"/>
              </a:rPr>
              <a:t>•  F. Zhang, X. Zhang, and J. Zhang, "Behavior-Guided Actor-Critic: Improving Exploration via Learning Policy Behavior Representation for Deep Reinforcement Learning," </a:t>
            </a:r>
            <a:r>
              <a:rPr lang="en-US" sz="1400" err="1">
                <a:ea typeface="+mn-lt"/>
                <a:cs typeface="+mn-lt"/>
              </a:rPr>
              <a:t>arXiv</a:t>
            </a:r>
            <a:r>
              <a:rPr lang="en-US" sz="1400">
                <a:ea typeface="+mn-lt"/>
                <a:cs typeface="+mn-lt"/>
              </a:rPr>
              <a:t> preprint arXiv:2104.04424, 2021. [Online]. Available: </a:t>
            </a:r>
            <a:r>
              <a:rPr lang="en-US" sz="1400">
                <a:ea typeface="+mn-lt"/>
                <a:cs typeface="+mn-lt"/>
                <a:hlinkClick r:id="rId5"/>
              </a:rPr>
              <a:t>https://arxiv.org/abs/2104.04424</a:t>
            </a:r>
            <a:br>
              <a:rPr lang="en-US" sz="1400">
                <a:ea typeface="+mn-lt"/>
                <a:cs typeface="+mn-lt"/>
              </a:rPr>
            </a:br>
            <a:r>
              <a:rPr lang="en-US" sz="1400">
                <a:ea typeface="+mn-lt"/>
                <a:cs typeface="+mn-lt"/>
              </a:rPr>
              <a:t>•  Z. Chen, T. Jiang, and X. Zhang, "Balancing Exploration and Exploitation in Reinforcement Learning Using Information Theory," in IEEE Transactions on Neural Networks and Learning Systems, vol. 28, no. 4, pp. 847–859, Apr. 2017. [Online]. Available: </a:t>
            </a:r>
            <a:r>
              <a:rPr lang="en-US" sz="1400">
                <a:ea typeface="+mn-lt"/>
                <a:cs typeface="+mn-lt"/>
                <a:hlinkClick r:id="rId6"/>
              </a:rPr>
              <a:t>https://ieeexplore.ieee.org/document/7952670</a:t>
            </a:r>
            <a:endParaRPr lang="en-US"/>
          </a:p>
        </p:txBody>
      </p:sp>
      <p:sp>
        <p:nvSpPr>
          <p:cNvPr id="5" name="Rectangle 4">
            <a:extLst>
              <a:ext uri="{FF2B5EF4-FFF2-40B4-BE49-F238E27FC236}">
                <a16:creationId xmlns:a16="http://schemas.microsoft.com/office/drawing/2014/main" id="{B9F53F2F-AC26-7EEE-FC5E-CF28E0FDF29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IT21825996</a:t>
            </a:r>
            <a:r>
              <a:rPr lang="en-US">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a:solidFill>
                  <a:schemeClr val="tx1"/>
                </a:solidFill>
              </a:rPr>
              <a:t>I.D. </a:t>
            </a:r>
            <a:r>
              <a:rPr lang="en-US" err="1">
                <a:solidFill>
                  <a:schemeClr val="tx1"/>
                </a:solidFill>
              </a:rPr>
              <a:t>Sellahewa</a:t>
            </a:r>
            <a:r>
              <a:rPr lang="en-US" sz="1800" b="1">
                <a:solidFill>
                  <a:schemeClr val="tx1"/>
                </a:solidFill>
              </a:rPr>
              <a:t> </a:t>
            </a:r>
            <a:r>
              <a:rPr lang="en-US">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a:solidFill>
                  <a:schemeClr val="tx1"/>
                </a:solidFill>
              </a:rPr>
              <a:t>R25-037</a:t>
            </a:r>
          </a:p>
        </p:txBody>
      </p:sp>
      <p:sp>
        <p:nvSpPr>
          <p:cNvPr id="3" name="TextBox 2">
            <a:extLst>
              <a:ext uri="{FF2B5EF4-FFF2-40B4-BE49-F238E27FC236}">
                <a16:creationId xmlns:a16="http://schemas.microsoft.com/office/drawing/2014/main" id="{1D3464B6-386D-CEA4-244F-EDC94C3753C0}"/>
              </a:ext>
            </a:extLst>
          </p:cNvPr>
          <p:cNvSpPr txBox="1"/>
          <p:nvPr/>
        </p:nvSpPr>
        <p:spPr>
          <a:xfrm>
            <a:off x="1559004" y="4850238"/>
            <a:ext cx="8661141" cy="830997"/>
          </a:xfrm>
          <a:prstGeom prst="rect">
            <a:avLst/>
          </a:prstGeom>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Data Set - </a:t>
            </a:r>
            <a:r>
              <a:rPr lang="en-US" sz="2400">
                <a:ea typeface="+mn-lt"/>
                <a:cs typeface="+mn-lt"/>
              </a:rPr>
              <a:t>https://www.kaggle.com/datasets/omduggineni/loghub-hadoop-distributed-file-system-log-data/data</a:t>
            </a:r>
            <a:endParaRPr lang="en-US" sz="2400" b="1"/>
          </a:p>
        </p:txBody>
      </p:sp>
    </p:spTree>
    <p:extLst>
      <p:ext uri="{BB962C8B-B14F-4D97-AF65-F5344CB8AC3E}">
        <p14:creationId xmlns:p14="http://schemas.microsoft.com/office/powerpoint/2010/main" val="18977973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DA045-5AC0-FD6D-8438-A9627A8C6099}"/>
              </a:ext>
            </a:extLst>
          </p:cNvPr>
          <p:cNvSpPr>
            <a:spLocks noGrp="1"/>
          </p:cNvSpPr>
          <p:nvPr>
            <p:ph type="title"/>
          </p:nvPr>
        </p:nvSpPr>
        <p:spPr>
          <a:xfrm>
            <a:off x="3469437" y="2373809"/>
            <a:ext cx="5253125" cy="2110382"/>
          </a:xfrm>
        </p:spPr>
        <p:txBody>
          <a:bodyPr>
            <a:normAutofit/>
          </a:bodyPr>
          <a:lstStyle/>
          <a:p>
            <a:r>
              <a:rPr lang="en-US" sz="13800"/>
              <a:t>Q n A?</a:t>
            </a:r>
          </a:p>
        </p:txBody>
      </p:sp>
    </p:spTree>
    <p:extLst>
      <p:ext uri="{BB962C8B-B14F-4D97-AF65-F5344CB8AC3E}">
        <p14:creationId xmlns:p14="http://schemas.microsoft.com/office/powerpoint/2010/main" val="50394645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7634FF-3A67-5B27-95FD-52EC0B31AE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02A0B4-4ECF-343A-2DA9-FA8173119A61}"/>
              </a:ext>
            </a:extLst>
          </p:cNvPr>
          <p:cNvSpPr>
            <a:spLocks noGrp="1"/>
          </p:cNvSpPr>
          <p:nvPr>
            <p:ph type="title"/>
          </p:nvPr>
        </p:nvSpPr>
        <p:spPr>
          <a:xfrm>
            <a:off x="2402543" y="2373809"/>
            <a:ext cx="7386914" cy="2110382"/>
          </a:xfrm>
        </p:spPr>
        <p:txBody>
          <a:bodyPr>
            <a:normAutofit/>
          </a:bodyPr>
          <a:lstStyle/>
          <a:p>
            <a:r>
              <a:rPr lang="en-US" sz="13800"/>
              <a:t>Thank You</a:t>
            </a:r>
          </a:p>
        </p:txBody>
      </p:sp>
    </p:spTree>
    <p:extLst>
      <p:ext uri="{BB962C8B-B14F-4D97-AF65-F5344CB8AC3E}">
        <p14:creationId xmlns:p14="http://schemas.microsoft.com/office/powerpoint/2010/main" val="1618043515"/>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20BA511443E064D854E5067B4019C9E" ma:contentTypeVersion="12" ma:contentTypeDescription="Create a new document." ma:contentTypeScope="" ma:versionID="823e431178a4469f22f974e982d7ce0f">
  <xsd:schema xmlns:xsd="http://www.w3.org/2001/XMLSchema" xmlns:xs="http://www.w3.org/2001/XMLSchema" xmlns:p="http://schemas.microsoft.com/office/2006/metadata/properties" xmlns:ns2="3a1c76c7-cebf-4aba-b6dd-f609147c545c" xmlns:ns3="db72c12f-87a4-44ab-bbc5-4cc8306b158a" targetNamespace="http://schemas.microsoft.com/office/2006/metadata/properties" ma:root="true" ma:fieldsID="f755ef8bf2927eef413b6d6ddfa5335a" ns2:_="" ns3:_="">
    <xsd:import namespace="3a1c76c7-cebf-4aba-b6dd-f609147c545c"/>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a1c76c7-cebf-4aba-b6dd-f609147c54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3a1c76c7-cebf-4aba-b6dd-f609147c545c">
      <Terms xmlns="http://schemas.microsoft.com/office/infopath/2007/PartnerControls"/>
    </lcf76f155ced4ddcb4097134ff3c332f>
    <TaxCatchAll xmlns="db72c12f-87a4-44ab-bbc5-4cc8306b158a" xsi:nil="true"/>
  </documentManagement>
</p:properties>
</file>

<file path=customXml/itemProps1.xml><?xml version="1.0" encoding="utf-8"?>
<ds:datastoreItem xmlns:ds="http://schemas.openxmlformats.org/officeDocument/2006/customXml" ds:itemID="{C61C50CA-5D0E-41F2-B09B-8610A3890486}"/>
</file>

<file path=customXml/itemProps2.xml><?xml version="1.0" encoding="utf-8"?>
<ds:datastoreItem xmlns:ds="http://schemas.openxmlformats.org/officeDocument/2006/customXml" ds:itemID="{A6F47FC6-2C19-4208-9C31-5277CF462651}"/>
</file>

<file path=customXml/itemProps3.xml><?xml version="1.0" encoding="utf-8"?>
<ds:datastoreItem xmlns:ds="http://schemas.openxmlformats.org/officeDocument/2006/customXml" ds:itemID="{0D158536-F4F7-4705-B85C-5A218CA158D2}"/>
</file>

<file path=docProps/app.xml><?xml version="1.0" encoding="utf-8"?>
<Properties xmlns="http://schemas.openxmlformats.org/officeDocument/2006/extended-properties" xmlns:vt="http://schemas.openxmlformats.org/officeDocument/2006/docPropsVTypes">
  <Template/>
  <TotalTime>0</TotalTime>
  <Words>4125</Words>
  <Application>Microsoft Office PowerPoint</Application>
  <PresentationFormat>Widescreen</PresentationFormat>
  <Paragraphs>503</Paragraphs>
  <Slides>92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92</vt:i4>
      </vt:variant>
    </vt:vector>
  </HeadingPairs>
  <TitlesOfParts>
    <vt:vector size="99" baseType="lpstr">
      <vt:lpstr>Arial</vt:lpstr>
      <vt:lpstr>Calibri</vt:lpstr>
      <vt:lpstr>Calibri Light</vt:lpstr>
      <vt:lpstr>Cambria</vt:lpstr>
      <vt:lpstr>Corbel</vt:lpstr>
      <vt:lpstr>Times New Roman</vt:lpstr>
      <vt:lpstr>Office 2013 - 2022 Theme</vt:lpstr>
      <vt:lpstr>Advanced Persistent Threat (APT) Detection and Mitigation Framework </vt:lpstr>
      <vt:lpstr>PowerPoint Presentation</vt:lpstr>
      <vt:lpstr>Introduction </vt:lpstr>
      <vt:lpstr>PowerPoint Presentation</vt:lpstr>
      <vt:lpstr>Research Objectives</vt:lpstr>
      <vt:lpstr>Overall Solution</vt:lpstr>
      <vt:lpstr>Overall System Diagram</vt:lpstr>
      <vt:lpstr>Gantt Chart </vt:lpstr>
      <vt:lpstr>IT21812880 |N.H.S Chandrasekara</vt:lpstr>
      <vt:lpstr>Introduction and Background</vt:lpstr>
      <vt:lpstr>Research Question </vt:lpstr>
      <vt:lpstr>Research Gap</vt:lpstr>
      <vt:lpstr>Comparisons </vt:lpstr>
      <vt:lpstr> Objectives </vt:lpstr>
      <vt:lpstr>Methodology</vt:lpstr>
      <vt:lpstr>System Architecture </vt:lpstr>
      <vt:lpstr>Dataset</vt:lpstr>
      <vt:lpstr>Current Progress </vt:lpstr>
      <vt:lpstr>Project Evidence - Imports </vt:lpstr>
      <vt:lpstr>Project Evidence - Pre Processing  </vt:lpstr>
      <vt:lpstr>Project Evidence – Pre Processing  </vt:lpstr>
      <vt:lpstr>Project Evidence - Model Train </vt:lpstr>
      <vt:lpstr>Project Evidence -Model Building </vt:lpstr>
      <vt:lpstr>Project Evidence - Model Training Performance </vt:lpstr>
      <vt:lpstr>Project Evidence - Classification Report </vt:lpstr>
      <vt:lpstr>Project Evidence - Confusion Matrix </vt:lpstr>
      <vt:lpstr>Future Work </vt:lpstr>
      <vt:lpstr>Requirements </vt:lpstr>
      <vt:lpstr>Tools, Technologies, and Algorithms</vt:lpstr>
      <vt:lpstr>Work Breakdown Structure </vt:lpstr>
      <vt:lpstr>References</vt:lpstr>
      <vt:lpstr>IT21812330 |D.L.K.L Gangaboda</vt:lpstr>
      <vt:lpstr>Research Question </vt:lpstr>
      <vt:lpstr>Research Gap</vt:lpstr>
      <vt:lpstr>PowerPoint Presentation</vt:lpstr>
      <vt:lpstr>  Objectives  </vt:lpstr>
      <vt:lpstr>System Architecture </vt:lpstr>
      <vt:lpstr>Working Process </vt:lpstr>
      <vt:lpstr>Methodology</vt:lpstr>
      <vt:lpstr>PowerPoint Presentation</vt:lpstr>
      <vt:lpstr>PowerPoint Presentation</vt:lpstr>
      <vt:lpstr>PowerPoint Presentation</vt:lpstr>
      <vt:lpstr>  Tools, Technologies, and Algorithms   </vt:lpstr>
      <vt:lpstr>  Tools, Technologies, and Algorithms   </vt:lpstr>
      <vt:lpstr>  Tools, Technologies, and Algorithms   </vt:lpstr>
      <vt:lpstr>  Project Evidence -Model Accuracy     </vt:lpstr>
      <vt:lpstr>  Project Evidence -Confusion Matrix     </vt:lpstr>
      <vt:lpstr>  Project Evidence -Imports     </vt:lpstr>
      <vt:lpstr>  Project Evidence - Naïve Bayes Model     </vt:lpstr>
      <vt:lpstr>  References</vt:lpstr>
      <vt:lpstr>IT21825682 | H.P.D.D.M Wickramasinghe</vt:lpstr>
      <vt:lpstr>Research Question </vt:lpstr>
      <vt:lpstr>Research Gap</vt:lpstr>
      <vt:lpstr>  Objective  </vt:lpstr>
      <vt:lpstr>Methodology</vt:lpstr>
      <vt:lpstr>Methodology</vt:lpstr>
      <vt:lpstr>System Architecture</vt:lpstr>
      <vt:lpstr>Comparisons</vt:lpstr>
      <vt:lpstr>Tools and Technology</vt:lpstr>
      <vt:lpstr>Requirements</vt:lpstr>
      <vt:lpstr>Dataset</vt:lpstr>
      <vt:lpstr>Current Progress</vt:lpstr>
      <vt:lpstr>Future Work</vt:lpstr>
      <vt:lpstr>Evidences - Imports</vt:lpstr>
      <vt:lpstr>Evidences</vt:lpstr>
      <vt:lpstr>Evidences – Data Splitting</vt:lpstr>
      <vt:lpstr>Evidences</vt:lpstr>
      <vt:lpstr>Evidences – Model Accuracy</vt:lpstr>
      <vt:lpstr>Evidences – Model Loss</vt:lpstr>
      <vt:lpstr>Evidences – Confusion Matrix </vt:lpstr>
      <vt:lpstr>Evidences – ROC Curve </vt:lpstr>
      <vt:lpstr>Evidences – Classification Report</vt:lpstr>
      <vt:lpstr>Evidences – Testing</vt:lpstr>
      <vt:lpstr>References</vt:lpstr>
      <vt:lpstr>IT21825996 | I.D. Sellahewa</vt:lpstr>
      <vt:lpstr>Introduction                                </vt:lpstr>
      <vt:lpstr>Research Question </vt:lpstr>
      <vt:lpstr>Research Gap</vt:lpstr>
      <vt:lpstr>Novelty</vt:lpstr>
      <vt:lpstr>  Objectives  </vt:lpstr>
      <vt:lpstr>Methodology</vt:lpstr>
      <vt:lpstr>Model Diagram Architecture</vt:lpstr>
      <vt:lpstr>Current Progress</vt:lpstr>
      <vt:lpstr>Project Evidence</vt:lpstr>
      <vt:lpstr>Project Evidence</vt:lpstr>
      <vt:lpstr>Project Evidence</vt:lpstr>
      <vt:lpstr>Project Evidence- model Accuracy </vt:lpstr>
      <vt:lpstr>Requirements</vt:lpstr>
      <vt:lpstr>Tools, Technologies, and Algorithms</vt:lpstr>
      <vt:lpstr>References</vt:lpstr>
      <vt:lpstr>Q n 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Persistent Threat (APT) Detection and Mitigation Framework</dc:title>
  <dc:creator>Induwara</dc:creator>
  <cp:lastModifiedBy>Wickramasinghe H P D D M it21825682</cp:lastModifiedBy>
  <cp:revision>2</cp:revision>
  <dcterms:created xsi:type="dcterms:W3CDTF">2025-01-19T15:45:04Z</dcterms:created>
  <dcterms:modified xsi:type="dcterms:W3CDTF">2025-05-04T14:48:18Z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0x010100720BA511443E064D854E5067B4019C9E</vt:lpwstr>
  </property>
</Properties>
</file>